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56" r:id="rId2"/>
    <p:sldId id="258" r:id="rId3"/>
    <p:sldId id="319" r:id="rId4"/>
    <p:sldId id="286" r:id="rId5"/>
    <p:sldId id="318" r:id="rId6"/>
    <p:sldId id="320" r:id="rId7"/>
    <p:sldId id="270" r:id="rId8"/>
    <p:sldId id="277" r:id="rId9"/>
    <p:sldId id="280" r:id="rId10"/>
    <p:sldId id="271" r:id="rId11"/>
    <p:sldId id="321" r:id="rId12"/>
    <p:sldId id="291" r:id="rId13"/>
    <p:sldId id="274" r:id="rId14"/>
    <p:sldId id="278" r:id="rId15"/>
    <p:sldId id="292" r:id="rId16"/>
    <p:sldId id="293" r:id="rId17"/>
    <p:sldId id="303" r:id="rId18"/>
    <p:sldId id="294" r:id="rId19"/>
    <p:sldId id="300" r:id="rId20"/>
    <p:sldId id="299" r:id="rId21"/>
    <p:sldId id="301" r:id="rId22"/>
    <p:sldId id="296" r:id="rId23"/>
    <p:sldId id="297" r:id="rId24"/>
    <p:sldId id="304" r:id="rId25"/>
    <p:sldId id="305" r:id="rId26"/>
    <p:sldId id="311" r:id="rId27"/>
    <p:sldId id="322" r:id="rId28"/>
    <p:sldId id="310" r:id="rId29"/>
    <p:sldId id="323" r:id="rId30"/>
    <p:sldId id="306" r:id="rId31"/>
    <p:sldId id="312" r:id="rId32"/>
    <p:sldId id="288" r:id="rId33"/>
    <p:sldId id="289" r:id="rId34"/>
    <p:sldId id="290" r:id="rId35"/>
    <p:sldId id="313" r:id="rId36"/>
    <p:sldId id="314" r:id="rId37"/>
    <p:sldId id="316" r:id="rId38"/>
    <p:sldId id="317" r:id="rId39"/>
    <p:sldId id="307" r:id="rId40"/>
    <p:sldId id="261" r:id="rId41"/>
    <p:sldId id="308" r:id="rId42"/>
    <p:sldId id="309" r:id="rId4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815" autoAdjust="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944094488188976"/>
          <c:y val="5.1400554097404488E-2"/>
          <c:w val="0.81639238845144357"/>
          <c:h val="0.8326195683872849"/>
        </c:manualLayout>
      </c:layout>
      <c:barChart>
        <c:barDir val="col"/>
        <c:grouping val="stacked"/>
        <c:varyColors val="0"/>
        <c:ser>
          <c:idx val="0"/>
          <c:order val="0"/>
          <c:invertIfNegative val="0"/>
          <c:cat>
            <c:strRef>
              <c:f>Sheet2!$K$10:$K$12</c:f>
              <c:strCache>
                <c:ptCount val="3"/>
                <c:pt idx="0">
                  <c:v>Always</c:v>
                </c:pt>
                <c:pt idx="1">
                  <c:v>Never</c:v>
                </c:pt>
                <c:pt idx="2">
                  <c:v>Mixed</c:v>
                </c:pt>
              </c:strCache>
            </c:strRef>
          </c:cat>
          <c:val>
            <c:numRef>
              <c:f>Sheet2!$L$10:$L$12</c:f>
              <c:numCache>
                <c:formatCode>0.00%</c:formatCode>
                <c:ptCount val="3"/>
                <c:pt idx="0" formatCode="0%">
                  <c:v>0.55000000000000004</c:v>
                </c:pt>
                <c:pt idx="1">
                  <c:v>0.22500000000000001</c:v>
                </c:pt>
                <c:pt idx="2">
                  <c:v>0.22500000000000001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9606656"/>
        <c:axId val="49608192"/>
      </c:barChart>
      <c:catAx>
        <c:axId val="49606656"/>
        <c:scaling>
          <c:orientation val="minMax"/>
        </c:scaling>
        <c:delete val="0"/>
        <c:axPos val="b"/>
        <c:majorTickMark val="out"/>
        <c:minorTickMark val="none"/>
        <c:tickLblPos val="nextTo"/>
        <c:crossAx val="49608192"/>
        <c:crosses val="autoZero"/>
        <c:auto val="1"/>
        <c:lblAlgn val="ctr"/>
        <c:lblOffset val="100"/>
        <c:noMultiLvlLbl val="0"/>
      </c:catAx>
      <c:valAx>
        <c:axId val="4960819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9606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Always</c:v>
                </c:pt>
                <c:pt idx="1">
                  <c:v>Mixed</c:v>
                </c:pt>
                <c:pt idx="2">
                  <c:v>Never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</c:v>
                </c:pt>
                <c:pt idx="1">
                  <c:v>4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039680"/>
        <c:axId val="52041216"/>
      </c:barChart>
      <c:catAx>
        <c:axId val="52039680"/>
        <c:scaling>
          <c:orientation val="minMax"/>
        </c:scaling>
        <c:delete val="0"/>
        <c:axPos val="b"/>
        <c:majorTickMark val="out"/>
        <c:minorTickMark val="none"/>
        <c:tickLblPos val="nextTo"/>
        <c:crossAx val="52041216"/>
        <c:crosses val="autoZero"/>
        <c:auto val="1"/>
        <c:lblAlgn val="ctr"/>
        <c:lblOffset val="100"/>
        <c:noMultiLvlLbl val="0"/>
      </c:catAx>
      <c:valAx>
        <c:axId val="52041216"/>
        <c:scaling>
          <c:orientation val="minMax"/>
          <c:max val="12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2039680"/>
        <c:crosses val="autoZero"/>
        <c:crossBetween val="between"/>
        <c:majorUnit val="3"/>
        <c:minorUnit val="0.4"/>
      </c:valAx>
    </c:plotArea>
    <c:plotVisOnly val="1"/>
    <c:dispBlanksAs val="gap"/>
    <c:showDLblsOverMax val="0"/>
  </c:chart>
  <c:spPr>
    <a:ln>
      <a:solidFill>
        <a:schemeClr val="accent1"/>
      </a:soli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VE</c:v>
                </c:pt>
                <c:pt idx="1">
                  <c:v>GF</c:v>
                </c:pt>
                <c:pt idx="2">
                  <c:v>Assi</c:v>
                </c:pt>
                <c:pt idx="3">
                  <c:v>Contr.</c:v>
                </c:pt>
                <c:pt idx="4">
                  <c:v>Coalesc.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16</c:v>
                </c:pt>
                <c:pt idx="1">
                  <c:v>16</c:v>
                </c:pt>
                <c:pt idx="2">
                  <c:v>3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089600"/>
        <c:axId val="52091136"/>
      </c:barChart>
      <c:catAx>
        <c:axId val="52089600"/>
        <c:scaling>
          <c:orientation val="minMax"/>
        </c:scaling>
        <c:delete val="0"/>
        <c:axPos val="b"/>
        <c:majorTickMark val="out"/>
        <c:minorTickMark val="none"/>
        <c:tickLblPos val="nextTo"/>
        <c:crossAx val="52091136"/>
        <c:crosses val="autoZero"/>
        <c:auto val="1"/>
        <c:lblAlgn val="ctr"/>
        <c:lblOffset val="100"/>
        <c:noMultiLvlLbl val="0"/>
      </c:catAx>
      <c:valAx>
        <c:axId val="52091136"/>
        <c:scaling>
          <c:orientation val="minMax"/>
          <c:max val="16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2089600"/>
        <c:crosses val="autoZero"/>
        <c:crossBetween val="between"/>
        <c:majorUnit val="4"/>
      </c:valAx>
    </c:plotArea>
    <c:plotVisOnly val="1"/>
    <c:dispBlanksAs val="gap"/>
    <c:showDLblsOverMax val="0"/>
  </c:chart>
  <c:spPr>
    <a:ln>
      <a:solidFill>
        <a:schemeClr val="accent1"/>
      </a:solidFill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81329159-47AA-4823-B0AF-515D6270047E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1F3CA42-A391-44C8-A41F-D5D02E68C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55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461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612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7745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612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7745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5754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Edoid languages are spoken in Ondo, Edo, Delta, Bayelsa and Rivers Sates.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9075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Lewis (2013) omitted Uvbie/Uvwie (South-Western) from his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classification.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1857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en-US" dirty="0" smtClean="0"/>
              <a:t>The number of languages above </a:t>
            </a:r>
            <a:r>
              <a:rPr lang="en-US" baseline="0" dirty="0" smtClean="0"/>
              <a:t>represent 64-80% of Edoid languages.</a:t>
            </a:r>
          </a:p>
          <a:p>
            <a:pPr marL="0" indent="0">
              <a:buFont typeface="Arial" pitchFamily="34" charset="0"/>
              <a:buNone/>
            </a:pPr>
            <a:r>
              <a:rPr lang="en-US" baseline="0" dirty="0" smtClean="0"/>
              <a:t>All four sub-groups were represented, with most of the languages from the North-Central and South-Western groups.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9075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languages where sequences of vowels are </a:t>
            </a:r>
            <a:r>
              <a:rPr lang="en-US" dirty="0" err="1" smtClean="0"/>
              <a:t>heterosyllabified</a:t>
            </a:r>
            <a:r>
              <a:rPr lang="en-US" dirty="0" smtClean="0"/>
              <a:t>, such vowels are often within stems.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9075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Donwa-Ifode</a:t>
            </a:r>
            <a:r>
              <a:rPr lang="en-US" dirty="0" smtClean="0"/>
              <a:t> (1985) made reference to slow deliberate speech</a:t>
            </a:r>
            <a:r>
              <a:rPr lang="en-US" baseline="0" dirty="0" smtClean="0"/>
              <a:t> in Urhobo in which native speakers’ speech seem to reflect an assimilation stage in the derivation process.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3097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3097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Instances of non-high vowels undergoing glide formation have been reported as vestiges/effect</a:t>
            </a:r>
            <a:r>
              <a:rPr lang="en-US" baseline="0" dirty="0" smtClean="0"/>
              <a:t> of high [RTR] vowels in the languages where they occur (see Aziza, 2008 for instance)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457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713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 </a:t>
            </a:r>
            <a:r>
              <a:rPr lang="en-US" sz="1300" dirty="0"/>
              <a:t>of the vowel on either side of the word boundary can be affected, depending on the morphosyntactic relationship </a:t>
            </a:r>
            <a:r>
              <a:rPr lang="en-US" sz="1300" dirty="0" smtClean="0"/>
              <a:t>between</a:t>
            </a:r>
            <a:r>
              <a:rPr lang="en-US" sz="1300" baseline="0" dirty="0" smtClean="0"/>
              <a:t> the</a:t>
            </a:r>
            <a:r>
              <a:rPr lang="en-US" sz="1300" dirty="0" smtClean="0"/>
              <a:t> </a:t>
            </a:r>
            <a:r>
              <a:rPr lang="en-US" sz="1300" dirty="0"/>
              <a:t>words involved.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203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explanation is explicated</a:t>
            </a:r>
            <a:r>
              <a:rPr lang="en-US" baseline="0" dirty="0" smtClean="0"/>
              <a:t> from a rule-based approach.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9146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302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300" dirty="0" smtClean="0"/>
              <a:t>Blocking </a:t>
            </a:r>
            <a:r>
              <a:rPr lang="en-US" sz="1300" dirty="0"/>
              <a:t>effect </a:t>
            </a:r>
            <a:r>
              <a:rPr lang="en-US" sz="1300" dirty="0" smtClean="0"/>
              <a:t>refers </a:t>
            </a:r>
            <a:r>
              <a:rPr lang="en-US" sz="1300" dirty="0"/>
              <a:t>to the phenomenon where an expected linguistic pattern is prevented from occurring in specific contexts.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9602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vowel elision rule about is for V1 elision.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00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41653" indent="-241653">
              <a:buAutoNum type="arabicPeriod"/>
            </a:pPr>
            <a:r>
              <a:rPr lang="en-US" dirty="0" smtClean="0"/>
              <a:t>Omozuwa (2010) rightly considered coalescence as assimilation plus deletion. In the data provided for Edo, V1 assimilates the backness feature of V2.</a:t>
            </a:r>
          </a:p>
          <a:p>
            <a:pPr marL="241653" indent="-241653">
              <a:buAutoNum type="arabicPeriod"/>
            </a:pPr>
            <a:r>
              <a:rPr lang="en-US" dirty="0" smtClean="0"/>
              <a:t>Studies</a:t>
            </a:r>
            <a:r>
              <a:rPr lang="en-US" baseline="0" dirty="0" smtClean="0"/>
              <a:t> employing autosegmental phonology also assumed this order (see Masagbor, 1989).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5917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59175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lphaLcPeriod"/>
            </a:pP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MAX-µ: Every </a:t>
            </a:r>
            <a:r>
              <a:rPr lang="en-US" sz="120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mora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present in the input has a correspondent in the output.</a:t>
            </a:r>
          </a:p>
          <a:p>
            <a:pPr marL="228600" indent="-228600">
              <a:buAutoNum type="alphaLcPeriod"/>
            </a:pP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SONFALL: In bi-</a:t>
            </a:r>
            <a:r>
              <a:rPr lang="en-US" sz="120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moraic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tautosyllabic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sequences the sonority</a:t>
            </a:r>
            <a:r>
              <a:rPr lang="en-US" sz="120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value of the first or left-most segment is higher than the</a:t>
            </a:r>
            <a:r>
              <a:rPr lang="en-US" sz="120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sonority of the second or right-most segment.</a:t>
            </a:r>
          </a:p>
          <a:p>
            <a:pPr marL="228600" indent="-228600">
              <a:buAutoNum type="alphaLcPeriod"/>
            </a:pP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*CG: Consonant-Glide sequences are not allowed.</a:t>
            </a:r>
          </a:p>
          <a:p>
            <a:pPr marL="228600" indent="-228600">
              <a:buAutoNum type="alphaLcPeriod"/>
            </a:pP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MAX-V: Every </a:t>
            </a:r>
            <a:r>
              <a:rPr lang="en-US" sz="120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vocoid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present in the input has a correspondent</a:t>
            </a:r>
            <a:r>
              <a:rPr lang="en-US" sz="120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output.</a:t>
            </a:r>
          </a:p>
          <a:p>
            <a:pPr marL="228600" indent="-228600">
              <a:buAutoNum type="alphaLcPeriod"/>
            </a:pP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ONSET: Syllables must have onsets</a:t>
            </a:r>
          </a:p>
          <a:p>
            <a:pPr marL="228600" indent="-228600">
              <a:buAutoNum type="alphaLcPeriod"/>
            </a:pP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NODIPH: Diphthongs are not allowed.</a:t>
            </a:r>
          </a:p>
          <a:p>
            <a:pPr marL="0" indent="0">
              <a:buNone/>
            </a:pP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(de</a:t>
            </a:r>
            <a:r>
              <a:rPr lang="en-US" sz="120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Calvaho</a:t>
            </a:r>
            <a:r>
              <a:rPr lang="en-US" sz="120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2013:49)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59175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en-US" sz="1300" dirty="0" smtClean="0"/>
              <a:t>MAX </a:t>
            </a:r>
            <a:r>
              <a:rPr lang="en-US" sz="1300" dirty="0"/>
              <a:t>requires underlying segments to be represented in surface forms. </a:t>
            </a:r>
            <a:endParaRPr lang="en-US" sz="1300" dirty="0" smtClean="0"/>
          </a:p>
          <a:p>
            <a:pPr marL="342900" indent="-342900">
              <a:buAutoNum type="arabicPeriod"/>
            </a:pPr>
            <a:r>
              <a:rPr lang="en-US" sz="1300" dirty="0" smtClean="0"/>
              <a:t>DEP forbids the insertion </a:t>
            </a:r>
            <a:r>
              <a:rPr lang="en-US" sz="1300" dirty="0"/>
              <a:t>of </a:t>
            </a:r>
            <a:r>
              <a:rPr lang="en-US" sz="1300" dirty="0" smtClean="0"/>
              <a:t>material. </a:t>
            </a:r>
          </a:p>
          <a:p>
            <a:pPr marL="342900" indent="-342900">
              <a:buAutoNum type="arabicPeriod"/>
            </a:pPr>
            <a:r>
              <a:rPr lang="en-US" sz="1300" dirty="0" smtClean="0"/>
              <a:t>NODIPH</a:t>
            </a:r>
            <a:r>
              <a:rPr lang="en-US" sz="1300" baseline="0" dirty="0"/>
              <a:t> </a:t>
            </a:r>
            <a:r>
              <a:rPr lang="en-US" sz="1300" baseline="0" dirty="0" smtClean="0"/>
              <a:t>forbids</a:t>
            </a:r>
            <a:r>
              <a:rPr lang="en-US" sz="1300" dirty="0" smtClean="0"/>
              <a:t> </a:t>
            </a:r>
            <a:r>
              <a:rPr lang="en-US" sz="1300" dirty="0"/>
              <a:t>diphthongs. </a:t>
            </a: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85735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857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2730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22709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22709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1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3817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41653" indent="-241653">
              <a:buAutoNum type="arabicPeriod"/>
            </a:pPr>
            <a:r>
              <a:rPr lang="en-US" sz="1300" dirty="0"/>
              <a:t>Rules may express what happens and the environment where it does but not why it happens.</a:t>
            </a:r>
          </a:p>
          <a:p>
            <a:pPr marL="241653" indent="-241653">
              <a:buAutoNum type="arabicPeriod"/>
            </a:pPr>
            <a:r>
              <a:rPr lang="en-US" sz="1300" dirty="0"/>
              <a:t>In a rule-based approach, two different rules will be written for V1 and V2 elision.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38177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38177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previously noted, repairs are context-free,</a:t>
            </a:r>
            <a:r>
              <a:rPr lang="en-US" baseline="0" dirty="0" smtClean="0"/>
              <a:t> while </a:t>
            </a:r>
            <a:r>
              <a:rPr lang="en-GB" sz="1300" dirty="0"/>
              <a:t>general processes are context-sensitive.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38177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300" dirty="0" smtClean="0"/>
              <a:t>The </a:t>
            </a:r>
            <a:r>
              <a:rPr lang="en-GB" sz="1300" dirty="0"/>
              <a:t>demand by some constraints not to delete an element that encodes greater linguistic content determines which vowel is deleted.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38177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discussion at this point aligns more with</a:t>
            </a:r>
            <a:r>
              <a:rPr lang="en-US" baseline="0" dirty="0" smtClean="0"/>
              <a:t> the theory of constraint and repair strategies by Paradis (1988).  This theory is more or less a constraint-based approach to lexical phonology. A basic assumption in LP is that </a:t>
            </a:r>
            <a:r>
              <a:rPr lang="en-US" sz="1300" dirty="0"/>
              <a:t>a rule of word phonology (i.e. a lexical phonological rule, which exclusively applies within words) may apply as soon as the required environment for its application has been created by some morphological rule.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38177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38177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381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2730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5413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5413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54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4317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4317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650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968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CA42-A391-44C8-A41F-D5D02E68C81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1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55744F6-E0A9-4A44-8410-3688A1A1DBE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FDF0769-4A42-4BD7-B338-6A8C9D6C192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44F6-E0A9-4A44-8410-3688A1A1DBE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0769-4A42-4BD7-B338-6A8C9D6C19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44F6-E0A9-4A44-8410-3688A1A1DBE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0769-4A42-4BD7-B338-6A8C9D6C19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55744F6-E0A9-4A44-8410-3688A1A1DBE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FDF0769-4A42-4BD7-B338-6A8C9D6C192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55744F6-E0A9-4A44-8410-3688A1A1DBE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FDF0769-4A42-4BD7-B338-6A8C9D6C192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44F6-E0A9-4A44-8410-3688A1A1DBE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0769-4A42-4BD7-B338-6A8C9D6C19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44F6-E0A9-4A44-8410-3688A1A1DBE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0769-4A42-4BD7-B338-6A8C9D6C192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55744F6-E0A9-4A44-8410-3688A1A1DBE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FDF0769-4A42-4BD7-B338-6A8C9D6C19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44F6-E0A9-4A44-8410-3688A1A1DBE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0769-4A42-4BD7-B338-6A8C9D6C19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55744F6-E0A9-4A44-8410-3688A1A1DBE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FDF0769-4A42-4BD7-B338-6A8C9D6C192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55744F6-E0A9-4A44-8410-3688A1A1DBE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FDF0769-4A42-4BD7-B338-6A8C9D6C192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55744F6-E0A9-4A44-8410-3688A1A1DBEB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FDF0769-4A42-4BD7-B338-6A8C9D6C192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ghenesuowho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391400" cy="2308225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Rethinking the Interaction between </a:t>
            </a:r>
            <a:r>
              <a:rPr lang="en-US" sz="3600" dirty="0"/>
              <a:t>Glide Formation </a:t>
            </a:r>
            <a:r>
              <a:rPr lang="en-US" sz="3600" dirty="0" smtClean="0"/>
              <a:t> and Vowel </a:t>
            </a:r>
            <a:r>
              <a:rPr lang="en-US" sz="3600" b="1" dirty="0" smtClean="0"/>
              <a:t>Elision in Edoid Languages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3048000"/>
            <a:ext cx="6477000" cy="3352800"/>
          </a:xfrm>
        </p:spPr>
        <p:txBody>
          <a:bodyPr>
            <a:normAutofit fontScale="92500" lnSpcReduction="20000"/>
          </a:bodyPr>
          <a:lstStyle/>
          <a:p>
            <a:r>
              <a:rPr lang="en-US" sz="3600" b="1" dirty="0" smtClean="0"/>
              <a:t>Philip O. EKIUGBO</a:t>
            </a:r>
          </a:p>
          <a:p>
            <a:r>
              <a:rPr lang="en-US" sz="2600" dirty="0" smtClean="0"/>
              <a:t>National Institute for Nigerian Languages, Aba, Nigeria</a:t>
            </a:r>
          </a:p>
          <a:p>
            <a:r>
              <a:rPr lang="en-US" sz="2600" dirty="0" smtClean="0">
                <a:hlinkClick r:id="rId3"/>
              </a:rPr>
              <a:t>oghenesuowho@gmail.com</a:t>
            </a:r>
            <a:r>
              <a:rPr lang="en-US" sz="2600" dirty="0" smtClean="0"/>
              <a:t> </a:t>
            </a:r>
          </a:p>
          <a:p>
            <a:endParaRPr lang="en-US" sz="3000" dirty="0" smtClean="0"/>
          </a:p>
          <a:p>
            <a:endParaRPr lang="en-US" sz="3000" dirty="0" smtClean="0"/>
          </a:p>
          <a:p>
            <a:r>
              <a:rPr lang="en-US" sz="2800" dirty="0" smtClean="0"/>
              <a:t>Paper Presented at Atelier de </a:t>
            </a:r>
            <a:r>
              <a:rPr lang="en-US" sz="2800" dirty="0" err="1" smtClean="0"/>
              <a:t>Phonologie</a:t>
            </a:r>
            <a:r>
              <a:rPr lang="en-US" sz="2800" dirty="0" smtClean="0"/>
              <a:t>, November 20, 2024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2830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Introduction </a:t>
            </a:r>
            <a:r>
              <a:rPr lang="en-US" dirty="0" smtClean="0"/>
              <a:t>(9)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848600" cy="5638800"/>
          </a:xfrm>
        </p:spPr>
        <p:txBody>
          <a:bodyPr>
            <a:noAutofit/>
          </a:bodyPr>
          <a:lstStyle/>
          <a:p>
            <a:pPr algn="just"/>
            <a:r>
              <a:rPr lang="en-GB" sz="2800" dirty="0"/>
              <a:t>The major </a:t>
            </a:r>
            <a:r>
              <a:rPr lang="en-GB" sz="2800" dirty="0" smtClean="0"/>
              <a:t>distinction: repair </a:t>
            </a:r>
            <a:r>
              <a:rPr lang="en-GB" sz="2800" dirty="0"/>
              <a:t>processes apply when there is a need to repair a structure that violates a given constraint; general processes apply when certain conditions or environments are met. </a:t>
            </a:r>
            <a:endParaRPr lang="en-GB" sz="2800" dirty="0" smtClean="0"/>
          </a:p>
          <a:p>
            <a:pPr lvl="1" algn="just"/>
            <a:r>
              <a:rPr lang="en-GB" sz="2800" dirty="0" smtClean="0"/>
              <a:t>Unpacking in </a:t>
            </a:r>
            <a:r>
              <a:rPr lang="en-GB" sz="2800" dirty="0"/>
              <a:t>French-Fula loanwords </a:t>
            </a:r>
            <a:r>
              <a:rPr lang="en-GB" sz="2800" dirty="0" smtClean="0"/>
              <a:t>(Paradis </a:t>
            </a:r>
            <a:r>
              <a:rPr lang="en-GB" sz="2800" dirty="0"/>
              <a:t>and </a:t>
            </a:r>
            <a:r>
              <a:rPr lang="en-GB" sz="2800" dirty="0" smtClean="0"/>
              <a:t>Prunet, 2000:353)</a:t>
            </a:r>
          </a:p>
          <a:p>
            <a:pPr lvl="2" algn="just"/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[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ɛ̃ʒenjœr]</a:t>
            </a:r>
            <a:r>
              <a:rPr lang="en-US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	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&gt; 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[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ensenjor] 'engineer'</a:t>
            </a:r>
          </a:p>
          <a:p>
            <a:pPr lvl="2" algn="just"/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[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kɔ̃sej]  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	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 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&gt;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[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konsej] 'advice'</a:t>
            </a:r>
            <a:endParaRPr lang="en-US" sz="2800" dirty="0" smtClean="0">
              <a:latin typeface="Charis SIL" pitchFamily="2" charset="0"/>
              <a:ea typeface="Charis SIL" pitchFamily="2" charset="0"/>
              <a:cs typeface="Charis SIL" pitchFamily="2" charset="0"/>
            </a:endParaRPr>
          </a:p>
          <a:p>
            <a:pPr lvl="1" algn="just"/>
            <a:r>
              <a:rPr lang="en-GB" sz="2800" dirty="0" smtClean="0"/>
              <a:t>Nasal spread in Urhobo (Ekiugbo, 2024:64)</a:t>
            </a:r>
          </a:p>
          <a:p>
            <a:pPr lvl="2" algn="just"/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[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ˈkɒntækt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]	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&gt; 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[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kɔ̃̀tátì] ‘contact (V)’</a:t>
            </a:r>
          </a:p>
          <a:p>
            <a:pPr lvl="2" algn="just"/>
            <a:endParaRPr lang="en-GB" sz="2200" dirty="0" smtClean="0"/>
          </a:p>
          <a:p>
            <a:pPr algn="just"/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3671405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Introduction </a:t>
            </a:r>
            <a:r>
              <a:rPr lang="en-US" dirty="0" smtClean="0"/>
              <a:t>(10)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848600" cy="5638800"/>
          </a:xfrm>
        </p:spPr>
        <p:txBody>
          <a:bodyPr>
            <a:noAutofit/>
          </a:bodyPr>
          <a:lstStyle/>
          <a:p>
            <a:pPr algn="just"/>
            <a:r>
              <a:rPr lang="en-US" sz="2800" dirty="0"/>
              <a:t>The unpacking is a repair strategy employed by Fula because the language disallows nasal vowels (*</a:t>
            </a:r>
            <a:r>
              <a:rPr lang="vi-VN" sz="2800" dirty="0"/>
              <a:t>Ṽ</a:t>
            </a:r>
            <a:r>
              <a:rPr lang="en-US" sz="2800" dirty="0"/>
              <a:t>), whereas t</a:t>
            </a:r>
            <a:r>
              <a:rPr lang="en-GB" sz="2800" dirty="0"/>
              <a:t>he nasal vowel in Urhobo results from a regressive nasal spread (a process which is attested in the native phonology, and which precedes the application of repair processes</a:t>
            </a:r>
            <a:r>
              <a:rPr lang="en-GB" sz="2800" dirty="0" smtClean="0"/>
              <a:t>).</a:t>
            </a:r>
          </a:p>
          <a:p>
            <a:pPr algn="just"/>
            <a:r>
              <a:rPr lang="en-US" sz="2800" dirty="0"/>
              <a:t>Accordingly, languages that do not permit vowel hiatus will employ </a:t>
            </a:r>
            <a:r>
              <a:rPr lang="en-US" sz="2800" b="1" u="sng" dirty="0"/>
              <a:t>one or more</a:t>
            </a:r>
            <a:r>
              <a:rPr lang="en-US" sz="2800" dirty="0"/>
              <a:t> repair processes to eliminate it in cases where it would otherwise arise (</a:t>
            </a:r>
            <a:r>
              <a:rPr lang="en-US" sz="2800" dirty="0" err="1"/>
              <a:t>Casali</a:t>
            </a:r>
            <a:r>
              <a:rPr lang="en-US" sz="2800" dirty="0"/>
              <a:t>, 2011; Hildebrandt, 2006; Picard, 2003).</a:t>
            </a:r>
            <a:endParaRPr lang="en-GB" sz="2800" dirty="0" smtClean="0"/>
          </a:p>
          <a:p>
            <a:pPr algn="just"/>
            <a:endParaRPr lang="en-US" sz="2800" dirty="0"/>
          </a:p>
          <a:p>
            <a:pPr lvl="2" algn="just"/>
            <a:endParaRPr lang="en-GB" sz="2200" dirty="0" smtClean="0"/>
          </a:p>
          <a:p>
            <a:pPr algn="just"/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3437763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Introduction </a:t>
            </a:r>
            <a:r>
              <a:rPr lang="en-US" dirty="0" smtClean="0"/>
              <a:t>(11)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848600" cy="5638800"/>
          </a:xfrm>
        </p:spPr>
        <p:txBody>
          <a:bodyPr>
            <a:noAutofit/>
          </a:bodyPr>
          <a:lstStyle/>
          <a:p>
            <a:pPr algn="just"/>
            <a:r>
              <a:rPr lang="en-US" sz="2600" dirty="0" smtClean="0"/>
              <a:t>The </a:t>
            </a:r>
            <a:r>
              <a:rPr lang="en-US" sz="2800" dirty="0" smtClean="0"/>
              <a:t>patterns </a:t>
            </a:r>
            <a:r>
              <a:rPr lang="en-US" sz="2800" dirty="0"/>
              <a:t>of hiatus resolution </a:t>
            </a:r>
            <a:r>
              <a:rPr lang="en-US" sz="2800" dirty="0" smtClean="0"/>
              <a:t>across languages indicate that </a:t>
            </a:r>
            <a:r>
              <a:rPr lang="en-US" sz="2800" dirty="0"/>
              <a:t>different languages or language groups employ different strategies (Eme &amp; </a:t>
            </a:r>
            <a:r>
              <a:rPr lang="en-US" sz="2800" dirty="0" smtClean="0"/>
              <a:t>Ekiugbo, 2024).</a:t>
            </a:r>
          </a:p>
          <a:p>
            <a:pPr algn="just"/>
            <a:r>
              <a:rPr lang="en-US" sz="2800" dirty="0" smtClean="0"/>
              <a:t>The strategies </a:t>
            </a:r>
            <a:r>
              <a:rPr lang="en-US" sz="2800" dirty="0"/>
              <a:t>include: heterosyllabification, vowel elision, consonant insertion, glide formation, </a:t>
            </a:r>
            <a:r>
              <a:rPr lang="en-US" sz="2800" dirty="0" smtClean="0"/>
              <a:t>coalescence/merger </a:t>
            </a:r>
            <a:r>
              <a:rPr lang="en-US" sz="2800" dirty="0"/>
              <a:t>&amp;</a:t>
            </a:r>
            <a:r>
              <a:rPr lang="en-US" sz="2800" dirty="0" smtClean="0"/>
              <a:t> </a:t>
            </a:r>
            <a:r>
              <a:rPr lang="en-US" sz="2800" dirty="0"/>
              <a:t>allomorphy (Hildebrandt, 2006</a:t>
            </a:r>
            <a:r>
              <a:rPr lang="en-US" sz="2800" dirty="0" smtClean="0"/>
              <a:t>).</a:t>
            </a:r>
          </a:p>
          <a:p>
            <a:pPr algn="just"/>
            <a:r>
              <a:rPr lang="en-US" sz="2800" dirty="0" err="1" smtClean="0"/>
              <a:t>Casali</a:t>
            </a:r>
            <a:r>
              <a:rPr lang="en-US" sz="2800" dirty="0" smtClean="0"/>
              <a:t> (2011) suggests that the most common patterns are: consonant insertion, vowel elision, glide formation and coalescence.</a:t>
            </a:r>
            <a:endParaRPr lang="en-US" sz="2500" dirty="0" smtClean="0"/>
          </a:p>
          <a:p>
            <a:pPr algn="just"/>
            <a:endParaRPr lang="en-US" sz="2800" dirty="0" smtClean="0"/>
          </a:p>
          <a:p>
            <a:pPr algn="just"/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3975278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Empirical Review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772400" cy="5638800"/>
          </a:xfrm>
        </p:spPr>
        <p:txBody>
          <a:bodyPr>
            <a:noAutofit/>
          </a:bodyPr>
          <a:lstStyle/>
          <a:p>
            <a:pPr algn="just"/>
            <a:r>
              <a:rPr lang="en-US" sz="2600" dirty="0"/>
              <a:t>The extant literature shows that (most) Edoid languages resolve hiatus using two processes - glide formation and vowel elision (Donwa-Ifode, 1985, 1990; Masagbor, 1989; de Carvdho, </a:t>
            </a:r>
            <a:r>
              <a:rPr lang="en-US" sz="2600" dirty="0" smtClean="0"/>
              <a:t>2013), both </a:t>
            </a:r>
            <a:r>
              <a:rPr lang="en-US" sz="2600" dirty="0"/>
              <a:t>occurring “in exactly the same morphosyntactic context” (Casali, </a:t>
            </a:r>
            <a:r>
              <a:rPr lang="en-US" sz="2600" dirty="0" smtClean="0"/>
              <a:t>2011:1477).</a:t>
            </a:r>
          </a:p>
          <a:p>
            <a:pPr algn="just"/>
            <a:r>
              <a:rPr lang="en-US" sz="2800" dirty="0" smtClean="0"/>
              <a:t>Edoid languages are a group of 20-25 genetically related languages, spoken primarily in southern Nigeria.</a:t>
            </a:r>
          </a:p>
          <a:p>
            <a:pPr algn="just"/>
            <a:r>
              <a:rPr lang="en-US" sz="2800" dirty="0" smtClean="0"/>
              <a:t>Edoid forms </a:t>
            </a:r>
            <a:r>
              <a:rPr lang="en-US" sz="2800" dirty="0"/>
              <a:t>a branch of the Benue-Congo language </a:t>
            </a:r>
            <a:r>
              <a:rPr lang="en-US" sz="2800" dirty="0" smtClean="0"/>
              <a:t>family, and is divided into four sub-group, namely North-Western, North-Central, South-western E &amp; Delta. </a:t>
            </a:r>
            <a:endParaRPr lang="en-US" sz="2800" dirty="0"/>
          </a:p>
          <a:p>
            <a:pPr algn="just"/>
            <a:endParaRPr lang="en-US" sz="2600" dirty="0"/>
          </a:p>
          <a:p>
            <a:pPr algn="just"/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2788308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228600"/>
            <a:ext cx="7696200" cy="6172200"/>
          </a:xfrm>
        </p:spPr>
        <p:txBody>
          <a:bodyPr>
            <a:noAutofit/>
          </a:bodyPr>
          <a:lstStyle/>
          <a:p>
            <a:pPr>
              <a:lnSpc>
                <a:spcPts val="1600"/>
              </a:lnSpc>
            </a:pPr>
            <a:r>
              <a:rPr lang="en-US" sz="2000" dirty="0" smtClean="0"/>
              <a:t>Niger-Congo</a:t>
            </a:r>
          </a:p>
          <a:p>
            <a:pPr lvl="1">
              <a:lnSpc>
                <a:spcPts val="1600"/>
              </a:lnSpc>
            </a:pPr>
            <a:r>
              <a:rPr lang="en-US" sz="2000" dirty="0" smtClean="0"/>
              <a:t>Volta-Congo</a:t>
            </a:r>
          </a:p>
          <a:p>
            <a:pPr lvl="2">
              <a:lnSpc>
                <a:spcPts val="1600"/>
              </a:lnSpc>
            </a:pPr>
            <a:r>
              <a:rPr lang="en-US" sz="2000" dirty="0" smtClean="0"/>
              <a:t>Benue-Congo</a:t>
            </a:r>
          </a:p>
          <a:p>
            <a:pPr lvl="3">
              <a:lnSpc>
                <a:spcPts val="1600"/>
              </a:lnSpc>
            </a:pPr>
            <a:r>
              <a:rPr lang="en-US" sz="2000" dirty="0" smtClean="0"/>
              <a:t>Akpes-Edoid</a:t>
            </a:r>
          </a:p>
          <a:p>
            <a:pPr lvl="4">
              <a:lnSpc>
                <a:spcPts val="1600"/>
              </a:lnSpc>
            </a:pPr>
            <a:r>
              <a:rPr lang="en-US" sz="2000" dirty="0" smtClean="0"/>
              <a:t>Edoid</a:t>
            </a:r>
          </a:p>
          <a:p>
            <a:pPr lvl="5">
              <a:lnSpc>
                <a:spcPts val="1600"/>
              </a:lnSpc>
            </a:pPr>
            <a:r>
              <a:rPr lang="en-US" sz="2000" dirty="0" smtClean="0"/>
              <a:t>North-Western</a:t>
            </a:r>
          </a:p>
          <a:p>
            <a:pPr lvl="6">
              <a:lnSpc>
                <a:spcPts val="1600"/>
              </a:lnSpc>
            </a:pPr>
            <a:r>
              <a:rPr lang="en-US" sz="2000" dirty="0" smtClean="0"/>
              <a:t>Okpella, North Ibie	</a:t>
            </a:r>
          </a:p>
          <a:p>
            <a:pPr lvl="6">
              <a:lnSpc>
                <a:spcPts val="1600"/>
              </a:lnSpc>
            </a:pPr>
            <a:r>
              <a:rPr lang="en-US" sz="2000" dirty="0" smtClean="0"/>
              <a:t>Ibilo, Dagbala, Aiyegunle, Somorika</a:t>
            </a:r>
          </a:p>
          <a:p>
            <a:pPr lvl="6">
              <a:lnSpc>
                <a:spcPts val="1600"/>
              </a:lnSpc>
            </a:pPr>
            <a:r>
              <a:rPr lang="en-US" sz="2000" dirty="0" smtClean="0"/>
              <a:t>Akuku</a:t>
            </a:r>
          </a:p>
          <a:p>
            <a:pPr lvl="6">
              <a:lnSpc>
                <a:spcPts val="1600"/>
              </a:lnSpc>
            </a:pPr>
            <a:r>
              <a:rPr lang="en-US" sz="2000" dirty="0" smtClean="0"/>
              <a:t>Okpe</a:t>
            </a:r>
          </a:p>
          <a:p>
            <a:pPr lvl="5">
              <a:lnSpc>
                <a:spcPts val="1600"/>
              </a:lnSpc>
            </a:pPr>
            <a:r>
              <a:rPr lang="en-US" sz="2000" dirty="0" smtClean="0"/>
              <a:t>North-Central </a:t>
            </a:r>
          </a:p>
          <a:p>
            <a:pPr lvl="6">
              <a:lnSpc>
                <a:spcPts val="1600"/>
              </a:lnSpc>
            </a:pPr>
            <a:r>
              <a:rPr lang="en-US" sz="2000" dirty="0" smtClean="0"/>
              <a:t>Ghotuo, Sasaru, Igwe, Ososo</a:t>
            </a:r>
          </a:p>
          <a:p>
            <a:pPr lvl="6">
              <a:lnSpc>
                <a:spcPts val="1600"/>
              </a:lnSpc>
            </a:pPr>
            <a:r>
              <a:rPr lang="en-US" sz="2000" dirty="0" smtClean="0"/>
              <a:t> Eese, Ihievbe, Uneme-Yekhee, Upkha-Uroe-Ake-Warake, Ikhin-Arokho, Esan, Bini</a:t>
            </a:r>
          </a:p>
          <a:p>
            <a:pPr lvl="5">
              <a:lnSpc>
                <a:spcPts val="1600"/>
              </a:lnSpc>
            </a:pPr>
            <a:r>
              <a:rPr lang="en-US" sz="2000" dirty="0" smtClean="0"/>
              <a:t>South-Western </a:t>
            </a:r>
          </a:p>
          <a:p>
            <a:pPr lvl="6">
              <a:lnSpc>
                <a:spcPts val="1600"/>
              </a:lnSpc>
            </a:pPr>
            <a:r>
              <a:rPr lang="en-US" sz="2000" dirty="0" smtClean="0"/>
              <a:t>Okpe</a:t>
            </a:r>
          </a:p>
          <a:p>
            <a:pPr lvl="6">
              <a:lnSpc>
                <a:spcPts val="1600"/>
              </a:lnSpc>
            </a:pPr>
            <a:r>
              <a:rPr lang="en-US" sz="2000" dirty="0" smtClean="0"/>
              <a:t>Urhobo</a:t>
            </a:r>
          </a:p>
          <a:p>
            <a:pPr lvl="6">
              <a:lnSpc>
                <a:spcPts val="1600"/>
              </a:lnSpc>
            </a:pPr>
            <a:r>
              <a:rPr lang="en-US" sz="2000" dirty="0" smtClean="0"/>
              <a:t>Isoko</a:t>
            </a:r>
          </a:p>
          <a:p>
            <a:pPr lvl="6">
              <a:lnSpc>
                <a:spcPts val="1600"/>
              </a:lnSpc>
            </a:pPr>
            <a:r>
              <a:rPr lang="en-US" sz="2000" dirty="0" smtClean="0"/>
              <a:t>Eruwa </a:t>
            </a:r>
            <a:endParaRPr lang="en-US" sz="2000" dirty="0"/>
          </a:p>
          <a:p>
            <a:pPr lvl="5">
              <a:lnSpc>
                <a:spcPts val="1600"/>
              </a:lnSpc>
            </a:pPr>
            <a:r>
              <a:rPr lang="en-US" sz="2000" dirty="0" smtClean="0"/>
              <a:t>Delta</a:t>
            </a:r>
          </a:p>
          <a:p>
            <a:pPr lvl="6">
              <a:lnSpc>
                <a:spcPts val="1600"/>
              </a:lnSpc>
            </a:pPr>
            <a:r>
              <a:rPr lang="en-US" sz="2000" dirty="0" smtClean="0"/>
              <a:t>Epie-Atisa</a:t>
            </a:r>
          </a:p>
          <a:p>
            <a:pPr lvl="6">
              <a:lnSpc>
                <a:spcPts val="1600"/>
              </a:lnSpc>
            </a:pPr>
            <a:r>
              <a:rPr lang="en-US" sz="2000" dirty="0" smtClean="0"/>
              <a:t>Egene (Engenni)</a:t>
            </a:r>
          </a:p>
          <a:p>
            <a:pPr lvl="6">
              <a:lnSpc>
                <a:spcPts val="1600"/>
              </a:lnSpc>
            </a:pPr>
            <a:r>
              <a:rPr lang="en-US" sz="2000" dirty="0" smtClean="0"/>
              <a:t>Degema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00891" y="6324600"/>
            <a:ext cx="8382000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2000" b="1" dirty="0" smtClean="0"/>
              <a:t>An Internal Classification of Edoid based on Lewis (2013:160)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99545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609600"/>
          </a:xfrm>
        </p:spPr>
        <p:txBody>
          <a:bodyPr/>
          <a:lstStyle/>
          <a:p>
            <a:r>
              <a:rPr lang="en-US" dirty="0" smtClean="0"/>
              <a:t>Empirical Review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772400" cy="5943600"/>
          </a:xfrm>
        </p:spPr>
        <p:txBody>
          <a:bodyPr>
            <a:noAutofit/>
          </a:bodyPr>
          <a:lstStyle/>
          <a:p>
            <a:pPr algn="just"/>
            <a:r>
              <a:rPr lang="en-US" sz="2600" dirty="0" smtClean="0"/>
              <a:t>Hiatus in selected Edoid languages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987409"/>
              </p:ext>
            </p:extLst>
          </p:nvPr>
        </p:nvGraphicFramePr>
        <p:xfrm>
          <a:off x="152400" y="1143000"/>
          <a:ext cx="8610600" cy="538502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663849"/>
                <a:gridCol w="1247888"/>
                <a:gridCol w="1710596"/>
                <a:gridCol w="1473667"/>
                <a:gridCol w="2514600"/>
              </a:tblGrid>
              <a:tr h="304797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in-NG" sz="1600" b="1" spc="60" dirty="0" smtClean="0">
                          <a:effectLst/>
                        </a:rPr>
                        <a:t>Language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5" dirty="0" smtClean="0">
                          <a:effectLst/>
                        </a:rPr>
                        <a:t>Sub-Group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5" dirty="0" smtClean="0">
                          <a:effectLst/>
                        </a:rPr>
                        <a:t>Hiatus </a:t>
                      </a:r>
                      <a:r>
                        <a:rPr lang="en-US" sz="1600" b="1" spc="60" dirty="0" smtClean="0">
                          <a:effectLst/>
                        </a:rPr>
                        <a:t>resolved?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5" dirty="0" smtClean="0">
                          <a:effectLst/>
                        </a:rPr>
                        <a:t>Strategy employed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55" dirty="0" smtClean="0">
                          <a:effectLst/>
                        </a:rPr>
                        <a:t>Source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30212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in-NG" sz="1600" u="none" strike="noStrike" dirty="0">
                          <a:effectLst/>
                        </a:rPr>
                        <a:t>Ọlọma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NW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Always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VE, GF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Ajani (2023)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76581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in-NG" sz="1600" dirty="0">
                          <a:effectLst/>
                        </a:rPr>
                        <a:t>North Ibie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NW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Always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VE, GF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in-NG" sz="1600" dirty="0">
                          <a:effectLst/>
                        </a:rPr>
                        <a:t>Masagbor (1989</a:t>
                      </a:r>
                      <a:r>
                        <a:rPr lang="en-US" sz="1600" dirty="0">
                          <a:effectLst/>
                        </a:rPr>
                        <a:t>)</a:t>
                      </a:r>
                    </a:p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 Carvalho (2013)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30212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in-NG" sz="1600" u="none" strike="noStrike" dirty="0">
                          <a:effectLst/>
                        </a:rPr>
                        <a:t>Ora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NC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Mixed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VE, </a:t>
                      </a:r>
                      <a:r>
                        <a:rPr lang="en-US" sz="1600" dirty="0" smtClean="0">
                          <a:effectLst/>
                        </a:rPr>
                        <a:t>GF, assi., contr. 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Donwa-Ifode (1990)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53242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Iuleha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NC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Always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VE, GF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n-US" sz="1600" dirty="0" smtClean="0">
                          <a:effectLst/>
                        </a:rPr>
                        <a:t>Casali</a:t>
                      </a:r>
                      <a:r>
                        <a:rPr lang="en-US" sz="1600" baseline="0" dirty="0" smtClean="0">
                          <a:effectLst/>
                        </a:rPr>
                        <a:t> (1996)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30212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in-NG" sz="1600" u="none" strike="noStrike" dirty="0">
                          <a:effectLst/>
                        </a:rPr>
                        <a:t>Esan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NC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Always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VE, GF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in-NG" sz="1600">
                          <a:effectLst/>
                        </a:rPr>
                        <a:t>Alake (1999</a:t>
                      </a:r>
                      <a:r>
                        <a:rPr lang="en-U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53242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Emai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NC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Mixed 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VE, </a:t>
                      </a:r>
                      <a:r>
                        <a:rPr lang="en-US" sz="1600" dirty="0" smtClean="0">
                          <a:effectLst/>
                        </a:rPr>
                        <a:t>GF, assi., contr.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Egbokhare (1990)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53242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Ikhin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NC</a:t>
                      </a:r>
                      <a:endParaRPr lang="en-US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Always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VE, GF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Oladimeji (2022)</a:t>
                      </a:r>
                      <a:endParaRPr lang="en-U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30212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in-NG" sz="1600" u="none" strike="noStrike" dirty="0">
                          <a:effectLst/>
                        </a:rPr>
                        <a:t>Ghotuọ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NC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Always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VE, GF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Elugbe (1972)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72385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in-NG" sz="1600" u="none" strike="noStrike" dirty="0">
                          <a:effectLst/>
                        </a:rPr>
                        <a:t>Ẹdo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NC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Mixed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VE, GF, </a:t>
                      </a:r>
                      <a:r>
                        <a:rPr lang="en-US" sz="1600" dirty="0" smtClean="0">
                          <a:effectLst/>
                        </a:rPr>
                        <a:t>Coalescence 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Omozuwa </a:t>
                      </a:r>
                      <a:r>
                        <a:rPr lang="en-US" sz="1600" dirty="0" smtClean="0">
                          <a:effectLst/>
                        </a:rPr>
                        <a:t>(1993, 2010)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30212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in-NG" sz="1600" u="none" strike="noStrike" dirty="0">
                          <a:effectLst/>
                        </a:rPr>
                        <a:t>Ọsọsọ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NC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Always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VE, GF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Legbeti </a:t>
                      </a:r>
                      <a:r>
                        <a:rPr lang="en-US" sz="1600" dirty="0" smtClean="0">
                          <a:effectLst/>
                        </a:rPr>
                        <a:t>(2022)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30212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in-NG" sz="1600" u="none" strike="noStrike" dirty="0">
                          <a:effectLst/>
                        </a:rPr>
                        <a:t>Isoko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SW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Mixed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VE, </a:t>
                      </a:r>
                      <a:r>
                        <a:rPr lang="en-US" sz="1600" dirty="0" smtClean="0">
                          <a:effectLst/>
                        </a:rPr>
                        <a:t>GF, assi., contr.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Donwa-Ifode (1985)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30212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in-NG" sz="1600" u="none" strike="noStrike" dirty="0">
                          <a:effectLst/>
                        </a:rPr>
                        <a:t>Okpẹ</a:t>
                      </a:r>
                      <a:r>
                        <a:rPr lang="bin-NG" sz="1600" dirty="0">
                          <a:effectLst/>
                        </a:rPr>
                        <a:t> (SW)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SW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Always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VE, GF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Hoffman </a:t>
                      </a:r>
                      <a:r>
                        <a:rPr lang="en-US" sz="1600" dirty="0" smtClean="0">
                          <a:effectLst/>
                        </a:rPr>
                        <a:t>(1973)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30212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in-NG" sz="1600" u="none" strike="noStrike" dirty="0">
                          <a:effectLst/>
                        </a:rPr>
                        <a:t>Urhobo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SW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Always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VE, GF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Aziza (2010)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9077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in-NG" sz="1600" u="none" strike="noStrike" dirty="0" smtClean="0">
                          <a:effectLst/>
                        </a:rPr>
                        <a:t>Uvbiẹ</a:t>
                      </a:r>
                      <a:r>
                        <a:rPr lang="en-US" sz="1600" u="none" strike="noStrike" dirty="0" smtClean="0">
                          <a:effectLst/>
                        </a:rPr>
                        <a:t>/</a:t>
                      </a:r>
                      <a:r>
                        <a:rPr lang="bin-NG" sz="1600" dirty="0" smtClean="0">
                          <a:effectLst/>
                        </a:rPr>
                        <a:t>Uvwie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SW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Always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VE, GF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Ekiugbo </a:t>
                      </a:r>
                      <a:r>
                        <a:rPr lang="en-US" sz="1600" dirty="0" smtClean="0">
                          <a:effectLst/>
                        </a:rPr>
                        <a:t>&amp; Ugorji (2019)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30212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in-NG" sz="1600" u="none" strike="noStrike" dirty="0">
                          <a:effectLst/>
                        </a:rPr>
                        <a:t>Degema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Del.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Always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VE, GF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n-US" sz="1600" dirty="0" smtClean="0">
                          <a:effectLst/>
                        </a:rPr>
                        <a:t>Kari (2011)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30212">
                <a:tc>
                  <a:txBody>
                    <a:bodyPr/>
                    <a:lstStyle/>
                    <a:p>
                      <a:pPr marL="67945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in-NG" sz="1600" u="none" strike="noStrike" dirty="0">
                          <a:effectLst/>
                        </a:rPr>
                        <a:t>Engenni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Del.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Always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VE, GF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n-US" sz="1600" dirty="0" smtClean="0">
                          <a:effectLst/>
                        </a:rPr>
                        <a:t>Ngulube (2011)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989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Empirical Review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38600" y="990600"/>
            <a:ext cx="4648200" cy="5562600"/>
          </a:xfrm>
        </p:spPr>
        <p:txBody>
          <a:bodyPr>
            <a:noAutofit/>
          </a:bodyPr>
          <a:lstStyle/>
          <a:p>
            <a:pPr algn="just">
              <a:lnSpc>
                <a:spcPts val="2500"/>
              </a:lnSpc>
            </a:pPr>
            <a:r>
              <a:rPr lang="en-US" sz="2600" dirty="0" smtClean="0"/>
              <a:t>Sample: 64-80</a:t>
            </a:r>
            <a:r>
              <a:rPr lang="en-US" sz="2600" dirty="0"/>
              <a:t>% of Edoid </a:t>
            </a:r>
            <a:r>
              <a:rPr lang="en-US" sz="2600" dirty="0" err="1" smtClean="0"/>
              <a:t>lgs</a:t>
            </a:r>
            <a:r>
              <a:rPr lang="en-US" sz="2600" dirty="0"/>
              <a:t>.</a:t>
            </a:r>
          </a:p>
          <a:p>
            <a:pPr algn="just">
              <a:lnSpc>
                <a:spcPts val="2500"/>
              </a:lnSpc>
            </a:pPr>
            <a:r>
              <a:rPr lang="en-US" sz="2600" dirty="0"/>
              <a:t>All 4</a:t>
            </a:r>
            <a:r>
              <a:rPr lang="en-US" sz="2600" dirty="0" smtClean="0"/>
              <a:t> </a:t>
            </a:r>
            <a:r>
              <a:rPr lang="en-US" sz="2600" dirty="0"/>
              <a:t>sub-groups </a:t>
            </a:r>
            <a:r>
              <a:rPr lang="en-US" sz="2600" dirty="0" smtClean="0"/>
              <a:t>represented</a:t>
            </a:r>
            <a:r>
              <a:rPr lang="en-US" sz="2600" dirty="0"/>
              <a:t>, </a:t>
            </a:r>
            <a:r>
              <a:rPr lang="en-US" sz="2600" dirty="0" smtClean="0"/>
              <a:t>but most are NC &amp; SW </a:t>
            </a:r>
            <a:r>
              <a:rPr lang="en-US" sz="2600" dirty="0"/>
              <a:t>groups.</a:t>
            </a:r>
          </a:p>
          <a:p>
            <a:pPr algn="just">
              <a:lnSpc>
                <a:spcPts val="2500"/>
              </a:lnSpc>
            </a:pPr>
            <a:r>
              <a:rPr lang="en-US" sz="2600" dirty="0" smtClean="0"/>
              <a:t>Tendency </a:t>
            </a:r>
            <a:r>
              <a:rPr lang="en-US" sz="2600" dirty="0" smtClean="0"/>
              <a:t>for hiatus to be resolved in </a:t>
            </a:r>
            <a:r>
              <a:rPr lang="en-US" sz="2600" dirty="0" smtClean="0"/>
              <a:t>the </a:t>
            </a:r>
            <a:r>
              <a:rPr lang="en-US" sz="2600" dirty="0" err="1" smtClean="0"/>
              <a:t>lgs</a:t>
            </a:r>
            <a:r>
              <a:rPr lang="en-US" sz="2600" dirty="0" smtClean="0"/>
              <a:t>:</a:t>
            </a:r>
            <a:endParaRPr lang="en-US" sz="2600" dirty="0" smtClean="0"/>
          </a:p>
          <a:p>
            <a:pPr lvl="1" algn="just">
              <a:lnSpc>
                <a:spcPts val="2500"/>
              </a:lnSpc>
            </a:pPr>
            <a:r>
              <a:rPr lang="en-US" sz="2600" dirty="0" smtClean="0"/>
              <a:t>Always – </a:t>
            </a:r>
            <a:r>
              <a:rPr lang="en-US" sz="2600" dirty="0"/>
              <a:t>7</a:t>
            </a:r>
            <a:r>
              <a:rPr lang="en-US" sz="2600" dirty="0" smtClean="0"/>
              <a:t>5%</a:t>
            </a:r>
          </a:p>
          <a:p>
            <a:pPr lvl="1" algn="just">
              <a:lnSpc>
                <a:spcPts val="2500"/>
              </a:lnSpc>
            </a:pPr>
            <a:r>
              <a:rPr lang="en-US" sz="2600" dirty="0" smtClean="0"/>
              <a:t>Mixed – </a:t>
            </a:r>
            <a:r>
              <a:rPr lang="en-US" sz="2600" dirty="0"/>
              <a:t>2</a:t>
            </a:r>
            <a:r>
              <a:rPr lang="en-US" sz="2600" dirty="0" smtClean="0"/>
              <a:t>5%</a:t>
            </a:r>
          </a:p>
          <a:p>
            <a:pPr algn="just">
              <a:lnSpc>
                <a:spcPts val="2500"/>
              </a:lnSpc>
            </a:pPr>
            <a:r>
              <a:rPr lang="en-US" sz="2600" dirty="0" smtClean="0"/>
              <a:t>Resolution </a:t>
            </a:r>
            <a:r>
              <a:rPr lang="en-US" sz="2600" dirty="0" smtClean="0"/>
              <a:t>strategies</a:t>
            </a:r>
            <a:r>
              <a:rPr lang="en-US" sz="2600" dirty="0"/>
              <a:t>:</a:t>
            </a:r>
          </a:p>
          <a:p>
            <a:pPr lvl="1" algn="just">
              <a:lnSpc>
                <a:spcPts val="2500"/>
              </a:lnSpc>
            </a:pPr>
            <a:r>
              <a:rPr lang="en-US" sz="2600" dirty="0" smtClean="0"/>
              <a:t>Vowel elision </a:t>
            </a:r>
            <a:r>
              <a:rPr lang="en-US" sz="2600" dirty="0"/>
              <a:t>– </a:t>
            </a:r>
            <a:r>
              <a:rPr lang="en-US" sz="2600" dirty="0" smtClean="0"/>
              <a:t>16</a:t>
            </a:r>
            <a:endParaRPr lang="en-US" sz="2600" dirty="0"/>
          </a:p>
          <a:p>
            <a:pPr lvl="1" algn="just">
              <a:lnSpc>
                <a:spcPts val="2500"/>
              </a:lnSpc>
            </a:pPr>
            <a:r>
              <a:rPr lang="en-US" sz="2600" dirty="0" smtClean="0"/>
              <a:t>Glide formation– 16</a:t>
            </a:r>
            <a:endParaRPr lang="en-US" sz="2600" dirty="0"/>
          </a:p>
          <a:p>
            <a:pPr lvl="1" algn="just">
              <a:lnSpc>
                <a:spcPts val="2500"/>
              </a:lnSpc>
            </a:pPr>
            <a:r>
              <a:rPr lang="en-US" sz="2600" dirty="0" smtClean="0"/>
              <a:t>Assimilation – 3 </a:t>
            </a:r>
          </a:p>
          <a:p>
            <a:pPr lvl="1" algn="just">
              <a:lnSpc>
                <a:spcPts val="2500"/>
              </a:lnSpc>
            </a:pPr>
            <a:r>
              <a:rPr lang="en-US" sz="2600" dirty="0" smtClean="0"/>
              <a:t>Contraction – 3</a:t>
            </a:r>
          </a:p>
          <a:p>
            <a:pPr lvl="1" algn="just">
              <a:lnSpc>
                <a:spcPts val="2500"/>
              </a:lnSpc>
            </a:pPr>
            <a:r>
              <a:rPr lang="en-US" sz="2600" dirty="0" smtClean="0"/>
              <a:t>Coalescence - 1</a:t>
            </a:r>
            <a:endParaRPr lang="en-US" sz="2600" dirty="0"/>
          </a:p>
          <a:p>
            <a:pPr marL="0" indent="0" algn="just">
              <a:lnSpc>
                <a:spcPts val="2500"/>
              </a:lnSpc>
              <a:buNone/>
            </a:pPr>
            <a:endParaRPr lang="en-US" sz="2600" dirty="0"/>
          </a:p>
          <a:p>
            <a:pPr marL="0" indent="0" algn="just">
              <a:lnSpc>
                <a:spcPts val="2500"/>
              </a:lnSpc>
              <a:buNone/>
            </a:pPr>
            <a:endParaRPr lang="en-US" sz="2600" dirty="0" smtClean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463818532"/>
              </p:ext>
            </p:extLst>
          </p:nvPr>
        </p:nvGraphicFramePr>
        <p:xfrm>
          <a:off x="304800" y="990600"/>
          <a:ext cx="28956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854582020"/>
              </p:ext>
            </p:extLst>
          </p:nvPr>
        </p:nvGraphicFramePr>
        <p:xfrm>
          <a:off x="152400" y="3733800"/>
          <a:ext cx="37338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15743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Empirical Review </a:t>
            </a:r>
            <a:r>
              <a:rPr lang="en-US" dirty="0" smtClean="0"/>
              <a:t>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609600"/>
            <a:ext cx="8001000" cy="6019800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Thus, the two most common processes employed by Edoid languages in Hiatus resolution are GF &amp; VE.</a:t>
            </a:r>
          </a:p>
          <a:p>
            <a:pPr algn="just"/>
            <a:r>
              <a:rPr lang="en-US" sz="2800" dirty="0" smtClean="0"/>
              <a:t>Also, some of the examples explained as assimilation plus contraction (see Donwa-Ifode, 1985, 1990) can be better explained as vowel elision only (see Elugbe, 1972).</a:t>
            </a:r>
          </a:p>
          <a:p>
            <a:pPr lvl="2" algn="just"/>
            <a:r>
              <a:rPr lang="en-US" sz="2200" dirty="0" smtClean="0"/>
              <a:t>Underlying &gt; assimilation &gt; contraction &gt; surface</a:t>
            </a:r>
          </a:p>
          <a:p>
            <a:pPr lvl="3" algn="just"/>
            <a:r>
              <a:rPr lang="en-US" sz="2400" dirty="0" smtClean="0"/>
              <a:t>V</a:t>
            </a:r>
            <a:r>
              <a:rPr lang="en-US" sz="1600" dirty="0" smtClean="0"/>
              <a:t>1</a:t>
            </a:r>
            <a:r>
              <a:rPr lang="en-US" sz="2400" dirty="0" smtClean="0"/>
              <a:t>+V</a:t>
            </a:r>
            <a:r>
              <a:rPr lang="en-US" sz="1600" dirty="0" smtClean="0"/>
              <a:t>2</a:t>
            </a:r>
            <a:r>
              <a:rPr lang="en-US" sz="2400" dirty="0" smtClean="0"/>
              <a:t>   &gt;   V</a:t>
            </a:r>
            <a:r>
              <a:rPr lang="en-US" sz="1600" dirty="0" smtClean="0"/>
              <a:t>1</a:t>
            </a:r>
            <a:r>
              <a:rPr lang="en-US" sz="2400" dirty="0" smtClean="0"/>
              <a:t>+V</a:t>
            </a:r>
            <a:r>
              <a:rPr lang="en-US" sz="1600" dirty="0" smtClean="0"/>
              <a:t>2</a:t>
            </a:r>
            <a:r>
              <a:rPr lang="en-US" sz="2400" dirty="0" smtClean="0"/>
              <a:t>        &gt;   V</a:t>
            </a:r>
            <a:r>
              <a:rPr lang="en-US" sz="1600" dirty="0" smtClean="0"/>
              <a:t>2	</a:t>
            </a:r>
            <a:r>
              <a:rPr lang="en-US" sz="1600" dirty="0"/>
              <a:t> </a:t>
            </a:r>
            <a:r>
              <a:rPr lang="en-US" sz="1600" dirty="0" smtClean="0"/>
              <a:t>           </a:t>
            </a:r>
            <a:r>
              <a:rPr lang="en-US" sz="2400" dirty="0" smtClean="0"/>
              <a:t>&gt;</a:t>
            </a:r>
            <a:r>
              <a:rPr lang="en-US" sz="1600" dirty="0" smtClean="0"/>
              <a:t> </a:t>
            </a:r>
            <a:r>
              <a:rPr lang="en-US" sz="2400" dirty="0" smtClean="0"/>
              <a:t>[V</a:t>
            </a:r>
            <a:r>
              <a:rPr lang="en-US" sz="1600" dirty="0" smtClean="0"/>
              <a:t>2</a:t>
            </a:r>
            <a:r>
              <a:rPr lang="en-US" sz="2800" dirty="0" smtClean="0"/>
              <a:t>]</a:t>
            </a:r>
          </a:p>
          <a:p>
            <a:pPr lvl="3" algn="just"/>
            <a:r>
              <a:rPr lang="en-US" sz="2400" dirty="0" smtClean="0"/>
              <a:t>V</a:t>
            </a:r>
            <a:r>
              <a:rPr lang="en-US" sz="1600" dirty="0" smtClean="0"/>
              <a:t>1</a:t>
            </a:r>
            <a:r>
              <a:rPr lang="en-US" sz="2400" dirty="0" smtClean="0"/>
              <a:t>+V</a:t>
            </a:r>
            <a:r>
              <a:rPr lang="en-US" sz="1600" dirty="0" smtClean="0"/>
              <a:t>2</a:t>
            </a:r>
            <a:r>
              <a:rPr lang="en-US" sz="2400" dirty="0" smtClean="0"/>
              <a:t>   &gt;   V</a:t>
            </a:r>
            <a:r>
              <a:rPr lang="en-US" sz="1600" dirty="0" smtClean="0"/>
              <a:t>1</a:t>
            </a:r>
            <a:r>
              <a:rPr lang="en-US" sz="2400" dirty="0" smtClean="0"/>
              <a:t>+V</a:t>
            </a:r>
            <a:r>
              <a:rPr lang="en-US" sz="1600" dirty="0" smtClean="0"/>
              <a:t>1</a:t>
            </a:r>
            <a:r>
              <a:rPr lang="en-US" sz="2400" dirty="0" smtClean="0"/>
              <a:t>        &gt;   V</a:t>
            </a:r>
            <a:r>
              <a:rPr lang="en-US" sz="1600" dirty="0" smtClean="0"/>
              <a:t>1</a:t>
            </a:r>
            <a:r>
              <a:rPr lang="en-US" sz="1600" dirty="0"/>
              <a:t>	</a:t>
            </a:r>
            <a:r>
              <a:rPr lang="en-US" sz="1600" dirty="0" smtClean="0"/>
              <a:t>            </a:t>
            </a:r>
            <a:r>
              <a:rPr lang="en-US" sz="2400" dirty="0" smtClean="0"/>
              <a:t>&gt;</a:t>
            </a:r>
            <a:r>
              <a:rPr lang="en-US" sz="1600" dirty="0" smtClean="0"/>
              <a:t> </a:t>
            </a:r>
            <a:r>
              <a:rPr lang="en-US" sz="2400" dirty="0"/>
              <a:t>[</a:t>
            </a:r>
            <a:r>
              <a:rPr lang="en-US" sz="2400" dirty="0" smtClean="0"/>
              <a:t>V</a:t>
            </a:r>
            <a:r>
              <a:rPr lang="en-US" sz="1600" dirty="0" smtClean="0"/>
              <a:t>1</a:t>
            </a:r>
            <a:r>
              <a:rPr lang="en-US" sz="2800" dirty="0" smtClean="0"/>
              <a:t>]</a:t>
            </a:r>
          </a:p>
          <a:p>
            <a:pPr marL="1005840" lvl="3" indent="0" algn="just">
              <a:buNone/>
            </a:pPr>
            <a:r>
              <a:rPr lang="en-US" sz="2800" dirty="0" smtClean="0"/>
              <a:t>(Donwa-Ifode, 1985:42)</a:t>
            </a:r>
            <a:endParaRPr lang="en-US" sz="2400" dirty="0"/>
          </a:p>
          <a:p>
            <a:pPr lvl="2" algn="just"/>
            <a:r>
              <a:rPr lang="en-US" sz="2200" dirty="0" smtClean="0"/>
              <a:t>Underlying &gt; deletion &gt; surface</a:t>
            </a:r>
          </a:p>
          <a:p>
            <a:pPr lvl="3" algn="just"/>
            <a:r>
              <a:rPr lang="en-US" sz="2400" dirty="0" smtClean="0"/>
              <a:t>V1+V2    &gt; Ø </a:t>
            </a:r>
            <a:r>
              <a:rPr lang="en-US" sz="2400" dirty="0" smtClean="0"/>
              <a:t>+ </a:t>
            </a:r>
            <a:r>
              <a:rPr lang="en-US" sz="2400" dirty="0"/>
              <a:t>V2  </a:t>
            </a:r>
            <a:r>
              <a:rPr lang="en-US" sz="2400" dirty="0" smtClean="0"/>
              <a:t>&gt;</a:t>
            </a:r>
            <a:r>
              <a:rPr lang="en-US" sz="2400" dirty="0" smtClean="0"/>
              <a:t> </a:t>
            </a:r>
            <a:r>
              <a:rPr lang="en-US" sz="2400" dirty="0" smtClean="0"/>
              <a:t>[V2]</a:t>
            </a:r>
          </a:p>
        </p:txBody>
      </p:sp>
    </p:spTree>
    <p:extLst>
      <p:ext uri="{BB962C8B-B14F-4D97-AF65-F5344CB8AC3E}">
        <p14:creationId xmlns:p14="http://schemas.microsoft.com/office/powerpoint/2010/main" val="12873843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Empirical Review </a:t>
            </a:r>
            <a:r>
              <a:rPr lang="en-US" dirty="0" smtClean="0"/>
              <a:t>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762000"/>
            <a:ext cx="8001000" cy="5711952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In GF, high vowels (and in some cases, mid-high vowels) are realized as approximants when followed by un-identical vowels either within or across morpheme/word boundary.</a:t>
            </a:r>
          </a:p>
          <a:p>
            <a:pPr lvl="1" algn="just"/>
            <a:r>
              <a:rPr lang="en-US" sz="2800" dirty="0" smtClean="0"/>
              <a:t>Ososo (Legbeti, 2022:159 &amp; 162)</a:t>
            </a:r>
          </a:p>
          <a:p>
            <a:pPr lvl="2" algn="just"/>
            <a:r>
              <a:rPr lang="en-US" sz="2500" dirty="0"/>
              <a:t>a</a:t>
            </a:r>
            <a:r>
              <a:rPr lang="en-US" sz="2500" dirty="0" smtClean="0"/>
              <a:t>.</a:t>
            </a:r>
            <a:r>
              <a:rPr lang="vi-VN" sz="2500" dirty="0" smtClean="0"/>
              <a:t> </a:t>
            </a:r>
            <a:r>
              <a:rPr lang="vi-VN" sz="2500" dirty="0"/>
              <a:t>/</a:t>
            </a:r>
            <a:r>
              <a:rPr lang="vi-VN" sz="2500" dirty="0" smtClean="0"/>
              <a:t>fí#ávà</a:t>
            </a:r>
            <a:r>
              <a:rPr lang="vi-VN" sz="2500" dirty="0"/>
              <a:t>/ </a:t>
            </a:r>
            <a:r>
              <a:rPr lang="en-US" sz="2500" dirty="0" smtClean="0"/>
              <a:t>       </a:t>
            </a:r>
            <a:r>
              <a:rPr lang="en-US" sz="2500" dirty="0" smtClean="0"/>
              <a:t>	</a:t>
            </a:r>
            <a:r>
              <a:rPr lang="en-US" sz="2500" dirty="0" smtClean="0"/>
              <a:t>&gt;</a:t>
            </a:r>
            <a:r>
              <a:rPr lang="vi-VN" sz="2500" dirty="0" smtClean="0"/>
              <a:t> </a:t>
            </a:r>
            <a:r>
              <a:rPr lang="en-US" sz="2500" dirty="0" smtClean="0"/>
              <a:t>   </a:t>
            </a:r>
            <a:r>
              <a:rPr lang="en-US" sz="2500" dirty="0" smtClean="0"/>
              <a:t>	</a:t>
            </a:r>
            <a:r>
              <a:rPr lang="vi-VN" sz="2500" dirty="0" smtClean="0"/>
              <a:t>[</a:t>
            </a:r>
            <a:r>
              <a:rPr lang="vi-VN" sz="2500" dirty="0"/>
              <a:t>fjávà</a:t>
            </a:r>
            <a:r>
              <a:rPr lang="vi-VN" sz="2500" dirty="0" smtClean="0"/>
              <a:t>]</a:t>
            </a:r>
            <a:endParaRPr lang="vi-VN" sz="2500" dirty="0"/>
          </a:p>
          <a:p>
            <a:pPr marL="731520" lvl="2" indent="0" algn="just">
              <a:buNone/>
            </a:pPr>
            <a:r>
              <a:rPr lang="en-US" sz="2800" dirty="0" smtClean="0"/>
              <a:t>	</a:t>
            </a:r>
            <a:r>
              <a:rPr lang="en-US" sz="2800" dirty="0"/>
              <a:t>  </a:t>
            </a:r>
            <a:r>
              <a:rPr lang="en-US" sz="2800" dirty="0" smtClean="0"/>
              <a:t>drag  bullet		</a:t>
            </a:r>
            <a:r>
              <a:rPr lang="vi-VN" sz="2800" dirty="0" smtClean="0"/>
              <a:t>shoot</a:t>
            </a:r>
            <a:endParaRPr lang="vi-VN" sz="2800" dirty="0"/>
          </a:p>
          <a:p>
            <a:pPr lvl="2" algn="just"/>
            <a:r>
              <a:rPr lang="en-US" sz="2800" dirty="0" smtClean="0"/>
              <a:t>b. </a:t>
            </a:r>
            <a:r>
              <a:rPr lang="en-US" sz="2800" dirty="0"/>
              <a:t>/</a:t>
            </a:r>
            <a:r>
              <a:rPr lang="en-US" sz="2800" dirty="0" err="1" smtClean="0"/>
              <a:t>kù#àkúgbè</a:t>
            </a:r>
            <a:r>
              <a:rPr lang="en-US" sz="2800" dirty="0"/>
              <a:t>/ </a:t>
            </a:r>
            <a:r>
              <a:rPr lang="en-US" sz="2800" dirty="0" smtClean="0"/>
              <a:t>	&gt; </a:t>
            </a:r>
            <a:r>
              <a:rPr lang="en-US" sz="2800" dirty="0" smtClean="0"/>
              <a:t>	[</a:t>
            </a:r>
            <a:r>
              <a:rPr lang="en-US" sz="2800" dirty="0"/>
              <a:t>kwàkúgbè</a:t>
            </a:r>
            <a:r>
              <a:rPr lang="en-US" sz="2800" dirty="0" smtClean="0"/>
              <a:t>]</a:t>
            </a:r>
          </a:p>
          <a:p>
            <a:pPr marL="731520" lvl="2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pour   together	 mix</a:t>
            </a:r>
          </a:p>
          <a:p>
            <a:pPr lvl="2" algn="just"/>
            <a:r>
              <a:rPr lang="en-US" sz="2800" dirty="0"/>
              <a:t>c</a:t>
            </a:r>
            <a:r>
              <a:rPr lang="en-US" sz="2800" dirty="0" smtClean="0"/>
              <a:t>. /</a:t>
            </a:r>
            <a:r>
              <a:rPr lang="en-US" sz="2800" dirty="0" err="1" smtClean="0"/>
              <a:t>ùfìè</a:t>
            </a:r>
            <a:r>
              <a:rPr lang="en-US" sz="2800" dirty="0" smtClean="0"/>
              <a:t>/	&gt; [ </a:t>
            </a:r>
            <a:r>
              <a:rPr lang="en-US" sz="2800" dirty="0" err="1"/>
              <a:t>ùfjè</a:t>
            </a:r>
            <a:r>
              <a:rPr lang="en-US" sz="2800" dirty="0" smtClean="0"/>
              <a:t>]</a:t>
            </a:r>
            <a:r>
              <a:rPr lang="en-US" sz="2800" dirty="0" smtClean="0"/>
              <a:t>	‘</a:t>
            </a:r>
            <a:r>
              <a:rPr lang="en-US" sz="2800" dirty="0"/>
              <a:t>hunt</a:t>
            </a:r>
            <a:r>
              <a:rPr lang="en-US" sz="2800" dirty="0" smtClean="0"/>
              <a:t>’</a:t>
            </a:r>
          </a:p>
          <a:p>
            <a:pPr lvl="2" algn="just"/>
            <a:r>
              <a:rPr lang="en-US" sz="2800" dirty="0" smtClean="0"/>
              <a:t>d. /</a:t>
            </a:r>
            <a:r>
              <a:rPr lang="en-US" sz="2800" dirty="0" err="1" smtClean="0"/>
              <a:t>òvìè</a:t>
            </a:r>
            <a:r>
              <a:rPr lang="en-US" sz="2800" dirty="0" smtClean="0"/>
              <a:t>/	&gt; [</a:t>
            </a:r>
            <a:r>
              <a:rPr lang="en-US" sz="2800" dirty="0" err="1"/>
              <a:t>òvjè</a:t>
            </a:r>
            <a:r>
              <a:rPr lang="en-US" sz="2800" dirty="0" smtClean="0"/>
              <a:t>]</a:t>
            </a:r>
            <a:r>
              <a:rPr lang="en-US" sz="2800" dirty="0" smtClean="0"/>
              <a:t>	‘</a:t>
            </a:r>
            <a:r>
              <a:rPr lang="en-US" sz="2800" dirty="0"/>
              <a:t>chief’</a:t>
            </a:r>
            <a:endParaRPr lang="en-US" sz="2800" dirty="0" smtClean="0"/>
          </a:p>
          <a:p>
            <a:pPr algn="just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3655722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Empirical Review </a:t>
            </a:r>
            <a:r>
              <a:rPr lang="en-US" dirty="0" smtClean="0"/>
              <a:t>(6)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762000"/>
            <a:ext cx="8001000" cy="5711952"/>
          </a:xfrm>
        </p:spPr>
        <p:txBody>
          <a:bodyPr>
            <a:noAutofit/>
          </a:bodyPr>
          <a:lstStyle/>
          <a:p>
            <a:pPr lvl="1" algn="just"/>
            <a:r>
              <a:rPr lang="en-US" sz="2800" dirty="0" smtClean="0"/>
              <a:t>Uvwie (Ekiugbo and Ugorji, 2019:95-96)</a:t>
            </a:r>
          </a:p>
          <a:p>
            <a:pPr lvl="2" algn="just"/>
            <a:r>
              <a:rPr lang="vi-VN" sz="2800" dirty="0"/>
              <a:t>a. 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/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ùbì#ú</a:t>
            </a:r>
            <a:r>
              <a:rPr lang="el-GR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β̝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ó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/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	&gt;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[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ùbjǔː</a:t>
            </a:r>
            <a:r>
              <a:rPr lang="el-GR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β̝̝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ó]</a:t>
            </a:r>
            <a:r>
              <a:rPr lang="vi-VN" sz="2800" dirty="0"/>
              <a:t> ‘Adam’s apple’</a:t>
            </a:r>
          </a:p>
          <a:p>
            <a:pPr lvl="2" algn="just"/>
            <a:r>
              <a:rPr lang="en-US" sz="2800" dirty="0"/>
              <a:t>b</a:t>
            </a:r>
            <a:r>
              <a:rPr lang="en-US" sz="2800" dirty="0" smtClean="0"/>
              <a:t>. 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/</a:t>
            </a:r>
            <a:r>
              <a:rPr lang="en-GB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rè#</a:t>
            </a:r>
            <a:r>
              <a:rPr lang="en-GB" sz="2800" dirty="0" err="1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ɛ̀re</a:t>
            </a:r>
            <a:r>
              <a:rPr lang="en-GB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́/</a:t>
            </a:r>
            <a:r>
              <a:rPr lang="en-GB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	</a:t>
            </a:r>
            <a:r>
              <a:rPr lang="en-GB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	&gt;</a:t>
            </a:r>
            <a:r>
              <a:rPr lang="en-GB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[</a:t>
            </a:r>
            <a:r>
              <a:rPr lang="en-GB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rjɛ̀ré</a:t>
            </a:r>
            <a:r>
              <a:rPr lang="en-GB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] ‘eat food’</a:t>
            </a:r>
          </a:p>
          <a:p>
            <a:pPr lvl="2" algn="just"/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c. </a:t>
            </a:r>
            <a:r>
              <a:rPr lang="en-US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/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ɛ̀tó#ɔ̀xɔ́/</a:t>
            </a:r>
            <a:r>
              <a:rPr lang="en-US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	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&gt;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[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ɛ̀twɔ̂ːxɔ́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]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 ‘feather’</a:t>
            </a:r>
          </a:p>
          <a:p>
            <a:pPr algn="just"/>
            <a:r>
              <a:rPr lang="en-US" sz="2800" dirty="0" smtClean="0"/>
              <a:t>GF is a very common process in Edoid languages.</a:t>
            </a:r>
          </a:p>
          <a:p>
            <a:pPr lvl="1" algn="just"/>
            <a:r>
              <a:rPr lang="en-US" sz="2500" dirty="0" smtClean="0"/>
              <a:t>“I </a:t>
            </a:r>
            <a:r>
              <a:rPr lang="en-US" sz="2800" dirty="0" smtClean="0"/>
              <a:t>have </a:t>
            </a:r>
            <a:r>
              <a:rPr lang="en-US" sz="2800" dirty="0"/>
              <a:t>not found an Edoid language in </a:t>
            </a:r>
            <a:r>
              <a:rPr lang="en-US" sz="2800" dirty="0" smtClean="0"/>
              <a:t>which… [glide formation] </a:t>
            </a:r>
            <a:r>
              <a:rPr lang="en-US" sz="2800" dirty="0"/>
              <a:t>rule or modification and/or expansion </a:t>
            </a:r>
            <a:r>
              <a:rPr lang="en-US" sz="2800" dirty="0" smtClean="0"/>
              <a:t>of it </a:t>
            </a:r>
            <a:r>
              <a:rPr lang="en-US" sz="2800" dirty="0"/>
              <a:t>do not </a:t>
            </a:r>
            <a:r>
              <a:rPr lang="en-US" sz="2800" dirty="0" smtClean="0"/>
              <a:t>occur” (Elugbe, 1989:44</a:t>
            </a:r>
            <a:r>
              <a:rPr lang="en-US" sz="2800" dirty="0"/>
              <a:t>)</a:t>
            </a:r>
            <a:endParaRPr lang="en-US" sz="2800" dirty="0" smtClean="0"/>
          </a:p>
          <a:p>
            <a:pPr algn="just"/>
            <a:r>
              <a:rPr lang="en-US" sz="2800" dirty="0" smtClean="0"/>
              <a:t>The </a:t>
            </a:r>
            <a:r>
              <a:rPr lang="en-US" sz="2800" dirty="0"/>
              <a:t>examples </a:t>
            </a:r>
            <a:r>
              <a:rPr lang="en-US" sz="2800" dirty="0" smtClean="0"/>
              <a:t>above also show that </a:t>
            </a:r>
            <a:r>
              <a:rPr lang="en-US" sz="2800" dirty="0"/>
              <a:t>GF can be lexical or post-lexical.</a:t>
            </a:r>
          </a:p>
          <a:p>
            <a:pPr algn="just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835318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INTRODUCTION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001000" cy="5635752"/>
          </a:xfrm>
        </p:spPr>
        <p:txBody>
          <a:bodyPr>
            <a:noAutofit/>
          </a:bodyPr>
          <a:lstStyle/>
          <a:p>
            <a:pPr algn="just"/>
            <a:r>
              <a:rPr lang="en-US" sz="2800" dirty="0"/>
              <a:t>The </a:t>
            </a:r>
            <a:r>
              <a:rPr lang="en-US" sz="2800" dirty="0" smtClean="0"/>
              <a:t>study examines the interaction between glide formation and vowel elision in selected Edoid languages, drawing on insights from hiatus resolution.</a:t>
            </a:r>
          </a:p>
          <a:p>
            <a:pPr algn="just"/>
            <a:r>
              <a:rPr lang="en-US" sz="2800" dirty="0" smtClean="0"/>
              <a:t>Like most languages, many Edoid languages disallow (forbid/disprefer) hiatus.</a:t>
            </a:r>
          </a:p>
          <a:p>
            <a:pPr lvl="1" algn="just"/>
            <a:r>
              <a:rPr lang="en-US" sz="2800" dirty="0" smtClean="0"/>
              <a:t>Hiatus is a sequence </a:t>
            </a:r>
            <a:r>
              <a:rPr lang="en-US" sz="2800" dirty="0"/>
              <a:t>of heterosyllabic vowels, that is, vowels </a:t>
            </a:r>
            <a:r>
              <a:rPr lang="en-GB" sz="2800" dirty="0"/>
              <a:t>occupying “distinct but adjacent nucleus slots” </a:t>
            </a:r>
            <a:r>
              <a:rPr lang="en-US" sz="2800" dirty="0"/>
              <a:t>(Eme &amp; Ekiugbo, 2024:405).</a:t>
            </a:r>
          </a:p>
          <a:p>
            <a:pPr algn="just"/>
            <a:r>
              <a:rPr lang="en-US" sz="2800" dirty="0" smtClean="0"/>
              <a:t>The tendency generally is for these languages to repair hiatus environments. </a:t>
            </a:r>
          </a:p>
        </p:txBody>
      </p:sp>
    </p:spTree>
    <p:extLst>
      <p:ext uri="{BB962C8B-B14F-4D97-AF65-F5344CB8AC3E}">
        <p14:creationId xmlns:p14="http://schemas.microsoft.com/office/powerpoint/2010/main" val="26126165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Empirical Review </a:t>
            </a:r>
            <a:r>
              <a:rPr lang="en-US" dirty="0" smtClean="0"/>
              <a:t>(7)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762000"/>
            <a:ext cx="8001000" cy="5711952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VE on the other hand</a:t>
            </a:r>
            <a:r>
              <a:rPr lang="en-US" sz="2800" dirty="0"/>
              <a:t>, </a:t>
            </a:r>
            <a:r>
              <a:rPr lang="en-US" sz="2800" dirty="0" smtClean="0"/>
              <a:t>affects </a:t>
            </a:r>
            <a:r>
              <a:rPr lang="en-US" sz="2800" dirty="0"/>
              <a:t>any </a:t>
            </a:r>
            <a:r>
              <a:rPr lang="en-US" sz="2800" dirty="0" smtClean="0"/>
              <a:t>non-vowel in a V#V sequence; </a:t>
            </a:r>
            <a:r>
              <a:rPr lang="en-US" sz="2800" dirty="0"/>
              <a:t>thus, it is post-lexical only</a:t>
            </a:r>
            <a:r>
              <a:rPr lang="en-US" sz="2800" dirty="0" smtClean="0"/>
              <a:t>.</a:t>
            </a:r>
          </a:p>
          <a:p>
            <a:pPr lvl="1" algn="just"/>
            <a:r>
              <a:rPr lang="en-US" sz="2800" dirty="0" smtClean="0"/>
              <a:t>Ikhin (Bolanle &amp; Oladimeji, 2021:353-354)</a:t>
            </a:r>
          </a:p>
          <a:p>
            <a:pPr lvl="2" algn="just"/>
            <a:r>
              <a:rPr lang="en-US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a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. /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òkɔ̀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#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ɛ́dá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/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 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	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&gt;[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ok</a:t>
            </a:r>
            <a:r>
              <a:rPr lang="el-GR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ε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da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] 	‘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canoe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’</a:t>
            </a:r>
          </a:p>
          <a:p>
            <a:pPr lvl="2" algn="just"/>
            <a:r>
              <a:rPr lang="en-US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b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. 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/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ɛ́we#ɔ̀nà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/ 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	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&gt;[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ɛ́wènà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]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 ‘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this goat</a:t>
            </a:r>
            <a:r>
              <a:rPr lang="vi-VN" sz="2800" dirty="0" smtClean="0"/>
              <a:t>’</a:t>
            </a:r>
            <a:endParaRPr lang="en-US" sz="2800" dirty="0" smtClean="0"/>
          </a:p>
          <a:p>
            <a:pPr lvl="2" algn="just"/>
            <a:r>
              <a:rPr lang="en-US" sz="2800" dirty="0" smtClean="0"/>
              <a:t>c. /</a:t>
            </a:r>
            <a:r>
              <a:rPr lang="vi-VN" sz="2800" dirty="0" smtClean="0"/>
              <a:t>mɛ́#dɛ#ɔ̀pìa</a:t>
            </a:r>
            <a:r>
              <a:rPr lang="en-US" sz="2800" dirty="0" smtClean="0"/>
              <a:t>/	</a:t>
            </a:r>
            <a:r>
              <a:rPr lang="en-US" sz="2800" dirty="0" smtClean="0"/>
              <a:t>&gt;[</a:t>
            </a:r>
            <a:r>
              <a:rPr lang="vi-VN" sz="2800" dirty="0" smtClean="0"/>
              <a:t>mɛ́dɔ̀pi</a:t>
            </a:r>
            <a:r>
              <a:rPr lang="en-US" sz="2800" dirty="0" smtClean="0"/>
              <a:t>j</a:t>
            </a:r>
            <a:r>
              <a:rPr lang="vi-VN" sz="2800" dirty="0" smtClean="0"/>
              <a:t>à</a:t>
            </a:r>
            <a:r>
              <a:rPr lang="en-US" sz="2800" dirty="0" smtClean="0"/>
              <a:t>] ‘I bought machete’</a:t>
            </a:r>
          </a:p>
          <a:p>
            <a:pPr lvl="1" algn="just"/>
            <a:r>
              <a:rPr lang="en-US" sz="2800" dirty="0" smtClean="0"/>
              <a:t>Ora (Donwa-Ifode, 1990:7)</a:t>
            </a:r>
          </a:p>
          <a:p>
            <a:pPr lvl="2" algn="just"/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a. /</a:t>
            </a:r>
            <a:r>
              <a:rPr lang="en-US" sz="2800" dirty="0" err="1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vba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#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é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to/ 	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&gt; 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[</a:t>
            </a:r>
            <a:r>
              <a:rPr lang="en-US" sz="2800" dirty="0" err="1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vb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é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to] ‘fix hair’</a:t>
            </a:r>
          </a:p>
          <a:p>
            <a:pPr lvl="2" algn="just"/>
            <a:r>
              <a:rPr lang="en-US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b. /</a:t>
            </a:r>
            <a:r>
              <a:rPr lang="en-US" sz="2800" dirty="0" err="1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de#uri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/ 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	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&gt; 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[</a:t>
            </a:r>
            <a:r>
              <a:rPr lang="en-US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duri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] ‘buy rope’</a:t>
            </a:r>
            <a:endParaRPr lang="en-US" sz="2800" dirty="0">
              <a:latin typeface="Charis SIL" pitchFamily="2" charset="0"/>
              <a:ea typeface="Charis SIL" pitchFamily="2" charset="0"/>
              <a:cs typeface="Charis SIL" pitchFamily="2" charset="0"/>
            </a:endParaRPr>
          </a:p>
          <a:p>
            <a:pPr algn="just"/>
            <a:endParaRPr lang="en-US" sz="2800" dirty="0" smtClean="0"/>
          </a:p>
          <a:p>
            <a:pPr algn="just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3928202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Empirical Review </a:t>
            </a:r>
            <a:r>
              <a:rPr lang="en-US" dirty="0" smtClean="0"/>
              <a:t>(8)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762000"/>
            <a:ext cx="8001000" cy="5711952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The </a:t>
            </a:r>
            <a:r>
              <a:rPr lang="en-US" sz="2800" dirty="0"/>
              <a:t>interaction </a:t>
            </a:r>
            <a:r>
              <a:rPr lang="en-US" sz="2800" dirty="0" smtClean="0"/>
              <a:t>between these two processes has been couched </a:t>
            </a:r>
            <a:r>
              <a:rPr lang="en-US" sz="2800" dirty="0"/>
              <a:t>as a function of an ad hoc rule </a:t>
            </a:r>
            <a:r>
              <a:rPr lang="en-US" sz="2800" dirty="0" smtClean="0"/>
              <a:t>application in some studies (see Donwa-Ifode, 1990; Aziza, 2006). </a:t>
            </a:r>
          </a:p>
          <a:p>
            <a:pPr algn="just"/>
            <a:r>
              <a:rPr lang="en-US" sz="2800" dirty="0" smtClean="0"/>
              <a:t>The </a:t>
            </a:r>
            <a:r>
              <a:rPr lang="en-US" sz="2800" dirty="0"/>
              <a:t>assumption is that when there is a co-occurrence of two vowels in these languages, one of the vowels in the sequence obligatorily deletes. </a:t>
            </a:r>
            <a:endParaRPr lang="en-US" sz="2800" dirty="0" smtClean="0"/>
          </a:p>
          <a:p>
            <a:pPr algn="just"/>
            <a:r>
              <a:rPr lang="en-US" sz="2800" dirty="0" smtClean="0"/>
              <a:t>However</a:t>
            </a:r>
            <a:r>
              <a:rPr lang="en-US" sz="2800" dirty="0"/>
              <a:t>, when the first vowel across the boundary is a high </a:t>
            </a:r>
            <a:r>
              <a:rPr lang="en-US" sz="2800" dirty="0" smtClean="0"/>
              <a:t>vowel, </a:t>
            </a:r>
            <a:r>
              <a:rPr lang="en-US" sz="2800" dirty="0"/>
              <a:t>deletion </a:t>
            </a:r>
            <a:r>
              <a:rPr lang="en-US" sz="2800" dirty="0" smtClean="0"/>
              <a:t>is blocked (Aziza</a:t>
            </a:r>
            <a:r>
              <a:rPr lang="en-US" sz="2800" dirty="0"/>
              <a:t>, 2006; </a:t>
            </a:r>
            <a:r>
              <a:rPr lang="en-US" sz="2800" dirty="0" smtClean="0"/>
              <a:t>Ekiugbo and Ugorji, 2019; Masagbor</a:t>
            </a:r>
            <a:r>
              <a:rPr lang="en-US" sz="2800" dirty="0"/>
              <a:t>, </a:t>
            </a:r>
            <a:r>
              <a:rPr lang="en-US" sz="2800" dirty="0" smtClean="0"/>
              <a:t>1989).</a:t>
            </a:r>
          </a:p>
        </p:txBody>
      </p:sp>
    </p:spTree>
    <p:extLst>
      <p:ext uri="{BB962C8B-B14F-4D97-AF65-F5344CB8AC3E}">
        <p14:creationId xmlns:p14="http://schemas.microsoft.com/office/powerpoint/2010/main" val="31356068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Empirical Review </a:t>
            </a:r>
            <a:r>
              <a:rPr lang="en-US" dirty="0" smtClean="0"/>
              <a:t>(9)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001000" cy="5635752"/>
          </a:xfrm>
        </p:spPr>
        <p:txBody>
          <a:bodyPr>
            <a:noAutofit/>
          </a:bodyPr>
          <a:lstStyle/>
          <a:p>
            <a:pPr algn="just"/>
            <a:r>
              <a:rPr lang="en-US" sz="2800" dirty="0"/>
              <a:t> </a:t>
            </a:r>
            <a:r>
              <a:rPr lang="en-US" sz="2800" dirty="0" smtClean="0"/>
              <a:t>As noted by Okolo-Obi </a:t>
            </a:r>
            <a:r>
              <a:rPr lang="en-US" sz="2800" dirty="0"/>
              <a:t>(2014:85–86)</a:t>
            </a:r>
            <a:r>
              <a:rPr lang="en-US" sz="2800" dirty="0" smtClean="0"/>
              <a:t> </a:t>
            </a:r>
            <a:r>
              <a:rPr lang="en-US" sz="2800" dirty="0"/>
              <a:t>for </a:t>
            </a:r>
            <a:r>
              <a:rPr lang="en-US" sz="2800" dirty="0" smtClean="0"/>
              <a:t>Olukumi, a Yoruboid language spoken in Delta State, Nigeria</a:t>
            </a:r>
            <a:endParaRPr lang="en-US" sz="2800" dirty="0"/>
          </a:p>
          <a:p>
            <a:pPr lvl="1" algn="just"/>
            <a:r>
              <a:rPr lang="en-US" sz="2500" dirty="0"/>
              <a:t>When there is a co-occurrence of two vowels in the language (usually in associative constructions), the first vowel in the sequence (V1) obligatorily deletes. However, when the first vowel across the boundary is a high vowel /i/ or /u/, deletion becomes impossible. Rather the front high vowel is converted to the voiced palatal approximant [j], while the back high vowel is converted to the voiced labio-velar approximant.</a:t>
            </a:r>
          </a:p>
          <a:p>
            <a:pPr algn="just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6490596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Empirical Review </a:t>
            </a:r>
            <a:r>
              <a:rPr lang="en-US" dirty="0" smtClean="0"/>
              <a:t>(10)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001000" cy="5635752"/>
          </a:xfrm>
        </p:spPr>
        <p:txBody>
          <a:bodyPr>
            <a:noAutofit/>
          </a:bodyPr>
          <a:lstStyle/>
          <a:p>
            <a:pPr algn="just"/>
            <a:r>
              <a:rPr lang="en-US" sz="2800" dirty="0"/>
              <a:t>Thus, the high vowels (and in some cases, mid-high vowels) are said to have a blocking effect on the application of vowel elision.</a:t>
            </a:r>
          </a:p>
          <a:p>
            <a:pPr algn="just"/>
            <a:r>
              <a:rPr lang="en-US" sz="2800" dirty="0" smtClean="0"/>
              <a:t>This will require complex rules to explain.</a:t>
            </a:r>
          </a:p>
          <a:p>
            <a:pPr lvl="1" algn="just"/>
            <a:r>
              <a:rPr lang="en-US" sz="2800" dirty="0" smtClean="0"/>
              <a:t>Edoid VE rule (Legbeti, 2022:164)</a:t>
            </a:r>
          </a:p>
          <a:p>
            <a:pPr lvl="2" algn="just"/>
            <a:r>
              <a:rPr lang="en-US" sz="2800" dirty="0" smtClean="0"/>
              <a:t>V </a:t>
            </a:r>
            <a:r>
              <a:rPr lang="en-US" sz="2800" dirty="0"/>
              <a:t>&gt;</a:t>
            </a:r>
            <a:r>
              <a:rPr lang="en-US" sz="2800" dirty="0" smtClean="0"/>
              <a:t> Ø/ ___V</a:t>
            </a:r>
            <a:endParaRPr lang="en-US" sz="2800" dirty="0" smtClean="0"/>
          </a:p>
          <a:p>
            <a:pPr lvl="2" algn="just"/>
            <a:r>
              <a:rPr lang="en-US" sz="2800" dirty="0"/>
              <a:t>V </a:t>
            </a:r>
            <a:r>
              <a:rPr lang="en-US" sz="2800" dirty="0" smtClean="0"/>
              <a:t>&gt; Ø/ V___</a:t>
            </a:r>
            <a:endParaRPr lang="en-US" sz="2800" dirty="0" smtClean="0"/>
          </a:p>
          <a:p>
            <a:pPr lvl="1" algn="just"/>
            <a:r>
              <a:rPr lang="en-US" sz="2500" dirty="0" smtClean="0"/>
              <a:t>Alternative rule:</a:t>
            </a:r>
          </a:p>
          <a:p>
            <a:pPr lvl="2" algn="just"/>
            <a:r>
              <a:rPr lang="en-US" sz="2400" dirty="0" smtClean="0"/>
              <a:t>V</a:t>
            </a:r>
            <a:r>
              <a:rPr lang="en-US" sz="1200" dirty="0" smtClean="0"/>
              <a:t>[-HIGH]</a:t>
            </a:r>
            <a:r>
              <a:rPr lang="en-US" sz="2400" dirty="0" smtClean="0"/>
              <a:t> </a:t>
            </a:r>
            <a:r>
              <a:rPr lang="en-US" sz="2400" dirty="0"/>
              <a:t>→ Ø / ___ V</a:t>
            </a:r>
          </a:p>
          <a:p>
            <a:pPr lvl="2" algn="just"/>
            <a:r>
              <a:rPr lang="en-US" sz="2400" dirty="0" smtClean="0"/>
              <a:t>V</a:t>
            </a:r>
            <a:r>
              <a:rPr lang="en-US" sz="1200" dirty="0" smtClean="0"/>
              <a:t>[-</a:t>
            </a:r>
            <a:r>
              <a:rPr lang="en-US" sz="1200" dirty="0"/>
              <a:t>HIGH]</a:t>
            </a:r>
            <a:r>
              <a:rPr lang="en-US" sz="2400" dirty="0" smtClean="0"/>
              <a:t> </a:t>
            </a:r>
            <a:r>
              <a:rPr lang="en-US" sz="2400" dirty="0"/>
              <a:t>→Ø / V </a:t>
            </a:r>
            <a:r>
              <a:rPr lang="en-US" sz="2400" dirty="0" smtClean="0"/>
              <a:t>___</a:t>
            </a:r>
          </a:p>
          <a:p>
            <a:pPr algn="just"/>
            <a:r>
              <a:rPr lang="en-US" sz="2800" dirty="0" smtClean="0"/>
              <a:t>This will suggest that high vowel do not have blocking effect.</a:t>
            </a:r>
          </a:p>
        </p:txBody>
      </p:sp>
    </p:spTree>
    <p:extLst>
      <p:ext uri="{BB962C8B-B14F-4D97-AF65-F5344CB8AC3E}">
        <p14:creationId xmlns:p14="http://schemas.microsoft.com/office/powerpoint/2010/main" val="17242206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Empirical Review </a:t>
            </a:r>
            <a:r>
              <a:rPr lang="en-US" dirty="0" smtClean="0"/>
              <a:t>(11)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001000" cy="5635752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The interaction has also been explained in terms of ordered rules.</a:t>
            </a:r>
          </a:p>
          <a:p>
            <a:pPr lvl="1" algn="just"/>
            <a:r>
              <a:rPr lang="fr-FR" sz="2800" dirty="0" smtClean="0"/>
              <a:t>GF: V</a:t>
            </a:r>
            <a:r>
              <a:rPr lang="fr-FR" sz="2800" dirty="0"/>
              <a:t>[+High] </a:t>
            </a:r>
            <a:r>
              <a:rPr lang="fr-FR" sz="2800" dirty="0" smtClean="0"/>
              <a:t>&gt; </a:t>
            </a:r>
            <a:r>
              <a:rPr lang="fr-FR" sz="2800" dirty="0"/>
              <a:t>[-syllabic]/ ___V </a:t>
            </a:r>
            <a:endParaRPr lang="fr-FR" sz="2800" dirty="0" smtClean="0"/>
          </a:p>
          <a:p>
            <a:pPr lvl="1" algn="just"/>
            <a:r>
              <a:rPr lang="en-US" sz="2800" dirty="0" smtClean="0"/>
              <a:t>VE: V </a:t>
            </a:r>
            <a:r>
              <a:rPr lang="en-US" sz="2800" dirty="0"/>
              <a:t>&gt;</a:t>
            </a:r>
            <a:r>
              <a:rPr lang="en-US" sz="2800" dirty="0" smtClean="0"/>
              <a:t> </a:t>
            </a:r>
            <a:r>
              <a:rPr lang="en-US" sz="2800" dirty="0"/>
              <a:t>Ø/ ___#V</a:t>
            </a:r>
            <a:endParaRPr lang="en-US" sz="2800" dirty="0" smtClean="0"/>
          </a:p>
          <a:p>
            <a:pPr lvl="3" algn="just"/>
            <a:r>
              <a:rPr lang="en-US" sz="3200" dirty="0" smtClean="0"/>
              <a:t>(Ekiugbo</a:t>
            </a:r>
            <a:r>
              <a:rPr lang="en-US" sz="3200" dirty="0"/>
              <a:t>, </a:t>
            </a:r>
            <a:r>
              <a:rPr lang="en-US" sz="3200" dirty="0" smtClean="0"/>
              <a:t>2022:105)</a:t>
            </a:r>
            <a:endParaRPr lang="en-US" sz="2800" dirty="0" smtClean="0"/>
          </a:p>
          <a:p>
            <a:pPr algn="just"/>
            <a:r>
              <a:rPr lang="en-US" sz="2800" dirty="0" smtClean="0"/>
              <a:t>Oloma (Ajani, 2023)</a:t>
            </a:r>
            <a:endParaRPr lang="en-US" sz="2800" dirty="0"/>
          </a:p>
          <a:p>
            <a:pPr lvl="1" algn="just"/>
            <a:r>
              <a:rPr lang="fr-FR" sz="2800" dirty="0" smtClean="0"/>
              <a:t>UF:	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/ku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̂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#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êɲò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/ 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		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/mínɛ̀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#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ɔ́fì/</a:t>
            </a:r>
            <a:endParaRPr lang="fr-FR" sz="2800" dirty="0" smtClean="0">
              <a:latin typeface="Charis SIL" pitchFamily="2" charset="0"/>
              <a:ea typeface="Charis SIL" pitchFamily="2" charset="0"/>
              <a:cs typeface="Charis SIL" pitchFamily="2" charset="0"/>
            </a:endParaRPr>
          </a:p>
          <a:p>
            <a:pPr lvl="1" algn="just"/>
            <a:r>
              <a:rPr lang="fr-FR" sz="2800" dirty="0" smtClean="0"/>
              <a:t>GF:	</a:t>
            </a:r>
            <a:r>
              <a:rPr lang="vi-VN" sz="2800" dirty="0"/>
              <a:t> </a:t>
            </a:r>
            <a:r>
              <a:rPr lang="vi-VN" sz="2800" dirty="0" smtClean="0"/>
              <a:t>kwéɲò</a:t>
            </a:r>
            <a:r>
              <a:rPr lang="en-US" sz="2800" dirty="0" smtClean="0"/>
              <a:t>		       -</a:t>
            </a:r>
            <a:endParaRPr lang="fr-FR" sz="2800" dirty="0"/>
          </a:p>
          <a:p>
            <a:pPr lvl="1" algn="just"/>
            <a:r>
              <a:rPr lang="en-US" sz="2800" dirty="0"/>
              <a:t>VE</a:t>
            </a:r>
            <a:r>
              <a:rPr lang="en-US" sz="2800" dirty="0" smtClean="0"/>
              <a:t>:	     -			</a:t>
            </a:r>
            <a:r>
              <a:rPr lang="vi-VN" sz="2800" dirty="0"/>
              <a:t> </a:t>
            </a:r>
            <a:r>
              <a:rPr lang="vi-VN" sz="2800" dirty="0" smtClean="0"/>
              <a:t>mín</a:t>
            </a:r>
            <a:r>
              <a:rPr lang="en-US" sz="2800" dirty="0" smtClean="0"/>
              <a:t>Ø </a:t>
            </a:r>
            <a:r>
              <a:rPr lang="vi-VN" sz="2800" dirty="0" smtClean="0"/>
              <a:t>ɔ́fì</a:t>
            </a:r>
            <a:endParaRPr lang="en-US" sz="2800" dirty="0" smtClean="0"/>
          </a:p>
          <a:p>
            <a:pPr lvl="1" algn="just"/>
            <a:r>
              <a:rPr lang="en-US" sz="2800" dirty="0" smtClean="0"/>
              <a:t>SF:	</a:t>
            </a:r>
            <a:r>
              <a:rPr lang="vi-VN" sz="2800" dirty="0"/>
              <a:t> [kwéɲò</a:t>
            </a:r>
            <a:r>
              <a:rPr lang="vi-VN" sz="2800" dirty="0" smtClean="0"/>
              <a:t>]</a:t>
            </a:r>
            <a:r>
              <a:rPr lang="en-US" sz="2800" dirty="0" smtClean="0"/>
              <a:t>		</a:t>
            </a:r>
            <a:r>
              <a:rPr lang="vi-VN" sz="2800" dirty="0"/>
              <a:t> [mínɔ́fì]</a:t>
            </a:r>
            <a:endParaRPr lang="en-US" sz="2800" dirty="0" smtClean="0"/>
          </a:p>
          <a:p>
            <a:pPr lvl="1" algn="just"/>
            <a:r>
              <a:rPr lang="en-US" sz="2800" dirty="0" smtClean="0"/>
              <a:t>Gloss:	‘pour wine’		‘catch rat’</a:t>
            </a:r>
            <a:endParaRPr lang="en-US" sz="2800" dirty="0"/>
          </a:p>
          <a:p>
            <a:pPr algn="just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1845294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Empirical Review </a:t>
            </a:r>
            <a:r>
              <a:rPr lang="en-US" dirty="0" smtClean="0"/>
              <a:t>(12)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305800" cy="5635752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The ordering approach provides a better explanation, as it is able to account for the use of the other processes noted in the extant literature as illustrated below in the Edo examples from Omozuwa (2010).</a:t>
            </a:r>
            <a:endParaRPr lang="en-US" sz="2800" dirty="0"/>
          </a:p>
          <a:p>
            <a:pPr lvl="1" algn="just"/>
            <a:r>
              <a:rPr lang="fr-FR" sz="2800" dirty="0" smtClean="0"/>
              <a:t>UF:	     /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kpě#ùr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̥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ù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/  /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xɛ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̌#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òwá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/</a:t>
            </a:r>
            <a:r>
              <a:rPr lang="en-US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 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  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/sì#òwɛ̀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/</a:t>
            </a:r>
            <a:endParaRPr lang="fr-FR" sz="2800" dirty="0" smtClean="0">
              <a:latin typeface="Charis SIL" pitchFamily="2" charset="0"/>
              <a:ea typeface="Charis SIL" pitchFamily="2" charset="0"/>
              <a:cs typeface="Charis SIL" pitchFamily="2" charset="0"/>
            </a:endParaRPr>
          </a:p>
          <a:p>
            <a:pPr lvl="1" algn="just"/>
            <a:r>
              <a:rPr lang="fr-FR" sz="2800" dirty="0" smtClean="0"/>
              <a:t>GF:	        ---		---	</a:t>
            </a:r>
            <a:r>
              <a:rPr lang="fr-FR" sz="2800" dirty="0"/>
              <a:t> </a:t>
            </a:r>
            <a:r>
              <a:rPr lang="fr-FR" sz="2800" dirty="0" smtClean="0"/>
              <a:t>        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sjówɛ̂</a:t>
            </a:r>
            <a:endParaRPr lang="fr-FR" sz="2800" dirty="0"/>
          </a:p>
          <a:p>
            <a:pPr lvl="1" algn="just"/>
            <a:r>
              <a:rPr lang="en-US" sz="2800" dirty="0" smtClean="0"/>
              <a:t>Coa/Assi.: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 kp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ěòr̥u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̂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	</a:t>
            </a:r>
            <a:r>
              <a:rPr lang="en-US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 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      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xɛ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̌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ɔwá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		---</a:t>
            </a:r>
            <a:endParaRPr lang="en-US" sz="2800" dirty="0" smtClean="0"/>
          </a:p>
          <a:p>
            <a:pPr lvl="1" algn="just"/>
            <a:r>
              <a:rPr lang="en-US" sz="2800" dirty="0" smtClean="0"/>
              <a:t>Contr.:	        ---	         ---		---</a:t>
            </a:r>
          </a:p>
          <a:p>
            <a:pPr lvl="1" algn="just"/>
            <a:r>
              <a:rPr lang="en-US" sz="2800" dirty="0" smtClean="0"/>
              <a:t>VE:	     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kp</a:t>
            </a:r>
            <a:r>
              <a:rPr lang="en-US" sz="2800" dirty="0" smtClean="0"/>
              <a:t>Ø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o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̌r̥u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̂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	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 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     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x</a:t>
            </a:r>
            <a:r>
              <a:rPr lang="en-US" sz="2800" dirty="0" smtClean="0"/>
              <a:t>Ø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ɔ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̌!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wá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	---</a:t>
            </a:r>
            <a:endParaRPr lang="en-US" sz="2800" dirty="0" smtClean="0"/>
          </a:p>
          <a:p>
            <a:pPr lvl="1" algn="just"/>
            <a:r>
              <a:rPr lang="en-US" sz="2800" dirty="0" smtClean="0"/>
              <a:t>SF:	     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[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kpǒr̥û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]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	</a:t>
            </a:r>
            <a:r>
              <a:rPr lang="en-US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 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     [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xɔ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̌!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wá</a:t>
            </a:r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]	</a:t>
            </a:r>
            <a:r>
              <a:rPr lang="vi-VN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[</a:t>
            </a:r>
            <a:r>
              <a:rPr lang="vi-VN" sz="28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sjówɛ̂]</a:t>
            </a:r>
            <a:endParaRPr lang="en-US" sz="2800" dirty="0" smtClean="0">
              <a:latin typeface="Charis SIL" pitchFamily="2" charset="0"/>
              <a:ea typeface="Charis SIL" pitchFamily="2" charset="0"/>
              <a:cs typeface="Charis SIL" pitchFamily="2" charset="0"/>
            </a:endParaRPr>
          </a:p>
          <a:p>
            <a:pPr lvl="1" algn="just"/>
            <a:r>
              <a:rPr lang="en-US" sz="28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Gloss:	    ‘shout’  ‘look at the house’ ‘pull legs’</a:t>
            </a:r>
            <a:endParaRPr lang="en-US" sz="2800" dirty="0"/>
          </a:p>
          <a:p>
            <a:pPr lvl="3" algn="r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9250361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Empirical Review </a:t>
            </a:r>
            <a:r>
              <a:rPr lang="en-US" dirty="0" smtClean="0"/>
              <a:t>(13)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305800" cy="5791200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The ordering approach is also inadequate in some sense.</a:t>
            </a:r>
          </a:p>
          <a:p>
            <a:pPr lvl="1" algn="just"/>
            <a:r>
              <a:rPr lang="en-US" sz="2800" dirty="0" smtClean="0"/>
              <a:t>For instance, this approach does not link superficially related facts: treats V1 elision as different from V2 elision.</a:t>
            </a:r>
          </a:p>
          <a:p>
            <a:pPr algn="just"/>
            <a:r>
              <a:rPr lang="en-US" sz="2800" dirty="0" smtClean="0"/>
              <a:t>A third explanation in the literature employs a constraint-based framework, OT in particular (see de Ajani, 2023; Carvalho, 2013).</a:t>
            </a:r>
          </a:p>
          <a:p>
            <a:pPr algn="just"/>
            <a:r>
              <a:rPr lang="en-US" sz="2800" dirty="0" smtClean="0"/>
              <a:t>However, they differ somewhat, especially in their constraints and constraint ranking, but the pattern includes the following.</a:t>
            </a:r>
          </a:p>
          <a:p>
            <a:pPr lvl="1" algn="just"/>
            <a:r>
              <a:rPr lang="en-US" sz="2800" dirty="0" smtClean="0"/>
              <a:t>A highly ranked constraint forbidding </a:t>
            </a:r>
            <a:r>
              <a:rPr lang="en-US" sz="2800" dirty="0"/>
              <a:t>heterosyllabic adjacent vowel </a:t>
            </a:r>
            <a:r>
              <a:rPr lang="en-US" sz="2800" dirty="0" smtClean="0"/>
              <a:t>sequences</a:t>
            </a:r>
          </a:p>
        </p:txBody>
      </p:sp>
    </p:spTree>
    <p:extLst>
      <p:ext uri="{BB962C8B-B14F-4D97-AF65-F5344CB8AC3E}">
        <p14:creationId xmlns:p14="http://schemas.microsoft.com/office/powerpoint/2010/main" val="5668597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Empirical Review </a:t>
            </a:r>
            <a:r>
              <a:rPr lang="en-US" dirty="0" smtClean="0"/>
              <a:t>(</a:t>
            </a:r>
            <a:r>
              <a:rPr lang="en-US" dirty="0" smtClean="0"/>
              <a:t>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305800" cy="5791200"/>
          </a:xfrm>
        </p:spPr>
        <p:txBody>
          <a:bodyPr>
            <a:noAutofit/>
          </a:bodyPr>
          <a:lstStyle/>
          <a:p>
            <a:pPr algn="just"/>
            <a:r>
              <a:rPr lang="en-US" sz="2800" dirty="0"/>
              <a:t>For de </a:t>
            </a:r>
            <a:r>
              <a:rPr lang="en-US" sz="2800" dirty="0" err="1"/>
              <a:t>Carvalho</a:t>
            </a:r>
            <a:r>
              <a:rPr lang="en-US" sz="2800" dirty="0"/>
              <a:t> (2013), this constraint is ONSET; for Ajani (2023), it is </a:t>
            </a:r>
            <a:r>
              <a:rPr lang="en-US" sz="2800" dirty="0" err="1"/>
              <a:t>NoHiatus</a:t>
            </a:r>
            <a:r>
              <a:rPr lang="en-US" sz="2800" dirty="0"/>
              <a:t>. </a:t>
            </a:r>
            <a:endParaRPr lang="en-US" sz="2800" dirty="0" smtClean="0"/>
          </a:p>
          <a:p>
            <a:pPr algn="just"/>
            <a:r>
              <a:rPr lang="en-US" sz="2800" dirty="0" smtClean="0"/>
              <a:t>According </a:t>
            </a:r>
            <a:r>
              <a:rPr lang="en-US" sz="2800" dirty="0"/>
              <a:t>to de </a:t>
            </a:r>
            <a:r>
              <a:rPr lang="en-US" sz="2800" dirty="0" err="1"/>
              <a:t>Carvalho</a:t>
            </a:r>
            <a:r>
              <a:rPr lang="en-US" sz="2800" dirty="0"/>
              <a:t> (2013:45), “the action of the constraint ONSET is enough to ‘drive’… instances of hiatus resolution whose outcome is in addition conditioned by the activity of other constraints.” </a:t>
            </a:r>
            <a:endParaRPr lang="en-US" sz="2800" dirty="0" smtClean="0"/>
          </a:p>
          <a:p>
            <a:pPr lvl="1" algn="just"/>
            <a:r>
              <a:rPr lang="en-US" sz="2800" dirty="0" smtClean="0"/>
              <a:t>However, </a:t>
            </a:r>
            <a:r>
              <a:rPr lang="en-US" sz="2800" dirty="0"/>
              <a:t>ONSET is not the most highly ranked in his analysis</a:t>
            </a:r>
            <a:r>
              <a:rPr lang="en-US" sz="2800" dirty="0" smtClean="0"/>
              <a:t>.</a:t>
            </a:r>
          </a:p>
          <a:p>
            <a:pPr lvl="2" algn="just"/>
            <a:r>
              <a:rPr lang="sv-SE" sz="2500" dirty="0"/>
              <a:t>SONFALL </a:t>
            </a:r>
            <a:r>
              <a:rPr lang="sv-SE" sz="2500" dirty="0" smtClean="0"/>
              <a:t>&gt;MAX-V &gt; ONSET &gt; MAX-µ &gt; *</a:t>
            </a:r>
            <a:r>
              <a:rPr lang="sv-SE" sz="2500" dirty="0"/>
              <a:t>CG</a:t>
            </a:r>
            <a:r>
              <a:rPr lang="en-US" sz="2500" dirty="0" smtClean="0"/>
              <a:t> </a:t>
            </a:r>
            <a:endParaRPr lang="en-US" sz="2200" dirty="0" smtClean="0"/>
          </a:p>
          <a:p>
            <a:pPr algn="just"/>
            <a:r>
              <a:rPr lang="en-US" sz="2800" dirty="0" smtClean="0"/>
              <a:t>As </a:t>
            </a:r>
            <a:r>
              <a:rPr lang="en-US" sz="2800" dirty="0"/>
              <a:t>earlier noted, </a:t>
            </a:r>
            <a:r>
              <a:rPr lang="en-US" sz="2800" dirty="0" err="1"/>
              <a:t>Orie</a:t>
            </a:r>
            <a:r>
              <a:rPr lang="en-US" sz="2800" dirty="0"/>
              <a:t> and </a:t>
            </a:r>
            <a:r>
              <a:rPr lang="en-US" sz="2800" dirty="0" err="1"/>
              <a:t>Pulleyblank’s</a:t>
            </a:r>
            <a:r>
              <a:rPr lang="en-US" sz="2800" dirty="0"/>
              <a:t> (2002) argument suggests that </a:t>
            </a:r>
            <a:r>
              <a:rPr lang="en-US" sz="2800" dirty="0" err="1"/>
              <a:t>NoHiatus</a:t>
            </a:r>
            <a:r>
              <a:rPr lang="en-US" sz="2800" dirty="0"/>
              <a:t> is the most likely.</a:t>
            </a:r>
          </a:p>
          <a:p>
            <a:pPr algn="just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7775440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Empirical Review </a:t>
            </a:r>
            <a:r>
              <a:rPr lang="en-US" dirty="0" smtClean="0"/>
              <a:t>(</a:t>
            </a:r>
            <a:r>
              <a:rPr lang="en-US" dirty="0" smtClean="0"/>
              <a:t>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305800" cy="5635752"/>
          </a:xfrm>
        </p:spPr>
        <p:txBody>
          <a:bodyPr>
            <a:noAutofit/>
          </a:bodyPr>
          <a:lstStyle/>
          <a:p>
            <a:pPr lvl="1" algn="just"/>
            <a:r>
              <a:rPr lang="en-US" sz="2800" dirty="0" smtClean="0"/>
              <a:t>Other constraints that are violated by various hiatus resolution strategies.</a:t>
            </a:r>
          </a:p>
          <a:p>
            <a:pPr lvl="2" algn="just"/>
            <a:r>
              <a:rPr lang="en-US" sz="2500" dirty="0" smtClean="0"/>
              <a:t>VE is assumed to violate a constraint MAX. </a:t>
            </a:r>
          </a:p>
          <a:p>
            <a:pPr lvl="2" algn="just"/>
            <a:r>
              <a:rPr lang="en-US" sz="2500" dirty="0" smtClean="0"/>
              <a:t>Epenthesis is assumed to violate a constraint DEP. </a:t>
            </a:r>
          </a:p>
          <a:p>
            <a:pPr lvl="2" algn="just"/>
            <a:r>
              <a:rPr lang="en-US" sz="2500" dirty="0" smtClean="0"/>
              <a:t>Diphthong formation violates NODIPH</a:t>
            </a:r>
          </a:p>
          <a:p>
            <a:pPr lvl="2" algn="just"/>
            <a:r>
              <a:rPr lang="en-US" sz="2500" dirty="0" smtClean="0"/>
              <a:t>GF violates *CG (no consonant +glide sequences). </a:t>
            </a:r>
          </a:p>
          <a:p>
            <a:pPr lvl="2" algn="just"/>
            <a:r>
              <a:rPr lang="en-US" sz="2500" dirty="0" smtClean="0"/>
              <a:t>Coalescence violates UNIFORMITY, which prohibits merger of two </a:t>
            </a:r>
            <a:r>
              <a:rPr lang="en-US" sz="2500" dirty="0" err="1" smtClean="0"/>
              <a:t>underlyingly</a:t>
            </a:r>
            <a:r>
              <a:rPr lang="en-US" sz="2500" dirty="0" smtClean="0"/>
              <a:t> distinct segments into a single segment in the output </a:t>
            </a:r>
          </a:p>
          <a:p>
            <a:pPr marL="731520" lvl="2" indent="0" algn="just">
              <a:buNone/>
            </a:pPr>
            <a:r>
              <a:rPr lang="en-US" sz="2500" dirty="0" smtClean="0"/>
              <a:t>(</a:t>
            </a:r>
            <a:r>
              <a:rPr lang="en-US" sz="2500" dirty="0" err="1" smtClean="0"/>
              <a:t>Casali</a:t>
            </a:r>
            <a:r>
              <a:rPr lang="en-US" sz="2500" dirty="0" smtClean="0"/>
              <a:t>, 2011:1483).</a:t>
            </a:r>
            <a:endParaRPr lang="en-US" sz="2500" dirty="0" smtClean="0"/>
          </a:p>
          <a:p>
            <a:pPr algn="just"/>
            <a:endParaRPr lang="en-US" sz="2800" dirty="0" smtClean="0"/>
          </a:p>
          <a:p>
            <a:pPr algn="just"/>
            <a:endParaRPr lang="en-US" sz="2800" dirty="0"/>
          </a:p>
          <a:p>
            <a:pPr algn="just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5350570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Empirical Review </a:t>
            </a:r>
            <a:r>
              <a:rPr lang="en-US" dirty="0" smtClean="0"/>
              <a:t>(</a:t>
            </a:r>
            <a:r>
              <a:rPr lang="en-US" dirty="0" smtClean="0"/>
              <a:t>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305800" cy="5635752"/>
          </a:xfrm>
        </p:spPr>
        <p:txBody>
          <a:bodyPr>
            <a:noAutofit/>
          </a:bodyPr>
          <a:lstStyle/>
          <a:p>
            <a:pPr lvl="1" algn="just"/>
            <a:r>
              <a:rPr lang="vi-VN" sz="2800" dirty="0"/>
              <a:t>OT analysis of GF in Oloma (Ajani, 2023:102)</a:t>
            </a:r>
          </a:p>
          <a:p>
            <a:pPr lvl="2" algn="just"/>
            <a:endParaRPr lang="en-US" sz="2500" dirty="0">
              <a:latin typeface="Charis SIL" pitchFamily="2" charset="0"/>
              <a:ea typeface="Charis SIL" pitchFamily="2" charset="0"/>
              <a:cs typeface="Charis SIL" pitchFamily="2" charset="0"/>
            </a:endParaRPr>
          </a:p>
          <a:p>
            <a:pPr lvl="2" algn="just"/>
            <a:endParaRPr lang="en-US" sz="2500" dirty="0" smtClean="0">
              <a:latin typeface="Charis SIL" pitchFamily="2" charset="0"/>
              <a:ea typeface="Charis SIL" pitchFamily="2" charset="0"/>
              <a:cs typeface="Charis SIL" pitchFamily="2" charset="0"/>
            </a:endParaRPr>
          </a:p>
          <a:p>
            <a:pPr lvl="2" algn="just"/>
            <a:endParaRPr lang="en-US" sz="2500" dirty="0">
              <a:latin typeface="Charis SIL" pitchFamily="2" charset="0"/>
              <a:ea typeface="Charis SIL" pitchFamily="2" charset="0"/>
              <a:cs typeface="Charis SIL" pitchFamily="2" charset="0"/>
            </a:endParaRPr>
          </a:p>
          <a:p>
            <a:pPr lvl="2" algn="just"/>
            <a:endParaRPr lang="en-US" sz="2500" dirty="0" smtClean="0">
              <a:latin typeface="Charis SIL" pitchFamily="2" charset="0"/>
              <a:ea typeface="Charis SIL" pitchFamily="2" charset="0"/>
              <a:cs typeface="Charis SIL" pitchFamily="2" charset="0"/>
            </a:endParaRPr>
          </a:p>
          <a:p>
            <a:pPr lvl="2" algn="just"/>
            <a:endParaRPr lang="en-US" sz="2500" dirty="0" smtClean="0">
              <a:latin typeface="Charis SIL" pitchFamily="2" charset="0"/>
              <a:ea typeface="Charis SIL" pitchFamily="2" charset="0"/>
              <a:cs typeface="Charis SIL" pitchFamily="2" charset="0"/>
            </a:endParaRPr>
          </a:p>
          <a:p>
            <a:pPr algn="just"/>
            <a:r>
              <a:rPr lang="en-US" sz="2800" dirty="0"/>
              <a:t>OT analysis of vowel elision in </a:t>
            </a:r>
            <a:r>
              <a:rPr lang="en-US" sz="2800" dirty="0" err="1"/>
              <a:t>Oloma</a:t>
            </a:r>
            <a:r>
              <a:rPr lang="en-US" sz="2800" dirty="0"/>
              <a:t> (Ajani, 2023:109)</a:t>
            </a:r>
          </a:p>
          <a:p>
            <a:pPr algn="just"/>
            <a:endParaRPr lang="en-US" sz="2800" dirty="0"/>
          </a:p>
          <a:p>
            <a:pPr algn="just"/>
            <a:endParaRPr lang="en-US" sz="2800" dirty="0" smtClean="0"/>
          </a:p>
          <a:p>
            <a:pPr algn="just"/>
            <a:endParaRPr lang="en-US" sz="2800" dirty="0"/>
          </a:p>
          <a:p>
            <a:pPr algn="just"/>
            <a:endParaRPr lang="en-US" sz="28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00" t="55946" r="32102" b="14063"/>
          <a:stretch/>
        </p:blipFill>
        <p:spPr bwMode="auto">
          <a:xfrm>
            <a:off x="4191000" y="1406012"/>
            <a:ext cx="4654759" cy="202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26" t="45768" r="28485" b="29883"/>
          <a:stretch/>
        </p:blipFill>
        <p:spPr bwMode="auto">
          <a:xfrm>
            <a:off x="3461281" y="4105274"/>
            <a:ext cx="5523762" cy="2524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14400" y="1406012"/>
            <a:ext cx="24384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vi-VN" sz="25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/ghífùà/ &gt; </a:t>
            </a:r>
            <a:endParaRPr lang="en-US" sz="2500" dirty="0" smtClean="0">
              <a:latin typeface="Charis SIL" pitchFamily="2" charset="0"/>
              <a:ea typeface="Charis SIL" pitchFamily="2" charset="0"/>
              <a:cs typeface="Charis SIL" pitchFamily="2" charset="0"/>
            </a:endParaRPr>
          </a:p>
          <a:p>
            <a:pPr marL="0" lvl="2"/>
            <a:r>
              <a:rPr lang="vi-VN" sz="25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[</a:t>
            </a:r>
            <a:r>
              <a:rPr lang="vi-VN" sz="25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ghífwà] </a:t>
            </a:r>
            <a:endParaRPr lang="en-US" sz="2500" dirty="0" smtClean="0">
              <a:latin typeface="Charis SIL" pitchFamily="2" charset="0"/>
              <a:ea typeface="Charis SIL" pitchFamily="2" charset="0"/>
              <a:cs typeface="Charis SIL" pitchFamily="2" charset="0"/>
            </a:endParaRPr>
          </a:p>
          <a:p>
            <a:pPr marL="0" lvl="2"/>
            <a:r>
              <a:rPr lang="vi-VN" sz="25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‘</a:t>
            </a:r>
            <a:r>
              <a:rPr lang="vi-VN" sz="2500" dirty="0">
                <a:latin typeface="Charis SIL" pitchFamily="2" charset="0"/>
                <a:ea typeface="Charis SIL" pitchFamily="2" charset="0"/>
                <a:cs typeface="Charis SIL" pitchFamily="2" charset="0"/>
              </a:rPr>
              <a:t>wing</a:t>
            </a:r>
            <a:r>
              <a:rPr lang="vi-VN" sz="2500" dirty="0" smtClean="0">
                <a:latin typeface="Charis SIL" pitchFamily="2" charset="0"/>
                <a:ea typeface="Charis SIL" pitchFamily="2" charset="0"/>
                <a:cs typeface="Charis SIL" pitchFamily="2" charset="0"/>
              </a:rPr>
              <a:t>’</a:t>
            </a:r>
            <a:endParaRPr lang="en-US" sz="2500" dirty="0" smtClean="0">
              <a:latin typeface="Charis SIL" pitchFamily="2" charset="0"/>
              <a:ea typeface="Charis SIL" pitchFamily="2" charset="0"/>
              <a:cs typeface="Charis SIL" pitchFamily="2" charset="0"/>
            </a:endParaRPr>
          </a:p>
          <a:p>
            <a:pPr marL="0" lvl="2"/>
            <a:endParaRPr lang="en-US" sz="2500" dirty="0">
              <a:latin typeface="Charis SIL" pitchFamily="2" charset="0"/>
              <a:ea typeface="Charis SIL" pitchFamily="2" charset="0"/>
              <a:cs typeface="Charis SIL" pitchFamily="2" charset="0"/>
            </a:endParaRPr>
          </a:p>
          <a:p>
            <a:endParaRPr lang="en-US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22235" y="4800600"/>
            <a:ext cx="20922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2400" dirty="0" smtClean="0"/>
              <a:t>/</a:t>
            </a:r>
            <a:r>
              <a:rPr lang="en-US" sz="2400" dirty="0" err="1"/>
              <a:t>mínɛ</a:t>
            </a:r>
            <a:r>
              <a:rPr lang="en-US" sz="2400" dirty="0"/>
              <a:t>̀ </a:t>
            </a:r>
            <a:r>
              <a:rPr lang="en-US" sz="2400" dirty="0" err="1"/>
              <a:t>ɔ́fi</a:t>
            </a:r>
            <a:r>
              <a:rPr lang="en-US" sz="2400" dirty="0"/>
              <a:t>̀ / &gt; </a:t>
            </a:r>
            <a:endParaRPr lang="en-US" sz="2400" dirty="0" smtClean="0"/>
          </a:p>
          <a:p>
            <a:pPr marL="0" lvl="2"/>
            <a:r>
              <a:rPr lang="en-US" sz="2400" dirty="0" smtClean="0"/>
              <a:t>[</a:t>
            </a:r>
            <a:r>
              <a:rPr lang="en-US" sz="2400" dirty="0" err="1"/>
              <a:t>mínɔ́fi</a:t>
            </a:r>
            <a:r>
              <a:rPr lang="en-US" sz="2400" dirty="0"/>
              <a:t>̀] </a:t>
            </a:r>
            <a:endParaRPr lang="en-US" sz="2400" dirty="0" smtClean="0"/>
          </a:p>
          <a:p>
            <a:pPr marL="0" lvl="2"/>
            <a:r>
              <a:rPr lang="en-US" sz="2400" dirty="0" smtClean="0"/>
              <a:t>‘</a:t>
            </a:r>
            <a:r>
              <a:rPr lang="en-US" sz="2400" dirty="0"/>
              <a:t>see rat’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771041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Introduction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848600" cy="5638800"/>
          </a:xfrm>
        </p:spPr>
        <p:txBody>
          <a:bodyPr>
            <a:noAutofit/>
          </a:bodyPr>
          <a:lstStyle/>
          <a:p>
            <a:pPr algn="just"/>
            <a:r>
              <a:rPr lang="en-US" sz="2500" dirty="0" smtClean="0"/>
              <a:t>Hildebrandt’s (2006) </a:t>
            </a:r>
            <a:r>
              <a:rPr lang="en-US" sz="2500" dirty="0" smtClean="0"/>
              <a:t>presents a survey </a:t>
            </a:r>
            <a:r>
              <a:rPr lang="en-US" sz="2500" dirty="0" smtClean="0"/>
              <a:t>of 40 </a:t>
            </a:r>
            <a:r>
              <a:rPr lang="en-US" sz="2500" dirty="0" smtClean="0"/>
              <a:t>languages.</a:t>
            </a:r>
            <a:endParaRPr lang="en-US" sz="2500" dirty="0"/>
          </a:p>
          <a:p>
            <a:pPr lvl="1" algn="just"/>
            <a:endParaRPr lang="en-US" sz="2500" dirty="0" smtClean="0"/>
          </a:p>
          <a:p>
            <a:pPr lvl="1" algn="just"/>
            <a:endParaRPr lang="en-US" sz="2500" dirty="0"/>
          </a:p>
          <a:p>
            <a:pPr lvl="1" algn="just"/>
            <a:endParaRPr lang="en-US" sz="2500" dirty="0" smtClean="0"/>
          </a:p>
          <a:p>
            <a:pPr lvl="1" algn="just"/>
            <a:endParaRPr lang="en-US" sz="2500" dirty="0"/>
          </a:p>
          <a:p>
            <a:pPr lvl="1" algn="just"/>
            <a:endParaRPr lang="en-US" sz="2500" dirty="0" smtClean="0"/>
          </a:p>
          <a:p>
            <a:pPr lvl="1" algn="just"/>
            <a:endParaRPr lang="en-US" sz="2500" dirty="0"/>
          </a:p>
          <a:p>
            <a:pPr lvl="1" algn="just"/>
            <a:endParaRPr lang="en-US" sz="2500" dirty="0" smtClean="0"/>
          </a:p>
          <a:p>
            <a:pPr algn="just"/>
            <a:endParaRPr lang="en-US" sz="28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639939"/>
              </p:ext>
            </p:extLst>
          </p:nvPr>
        </p:nvGraphicFramePr>
        <p:xfrm>
          <a:off x="5486400" y="1905000"/>
          <a:ext cx="3124200" cy="480059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988128"/>
                <a:gridCol w="1136072"/>
              </a:tblGrid>
              <a:tr h="252663">
                <a:tc>
                  <a:txBody>
                    <a:bodyPr/>
                    <a:lstStyle/>
                    <a:p>
                      <a:pPr marL="67945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Language</a:t>
                      </a:r>
                      <a:r>
                        <a:rPr lang="en-US" sz="1400" b="1" baseline="0" dirty="0" smtClean="0">
                          <a:effectLst/>
                        </a:rPr>
                        <a:t> </a:t>
                      </a:r>
                      <a:r>
                        <a:rPr lang="en-US" sz="1400" b="1" dirty="0" smtClean="0">
                          <a:effectLst/>
                        </a:rPr>
                        <a:t>Family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-10" dirty="0">
                          <a:effectLst/>
                        </a:rPr>
                        <a:t>#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20" dirty="0">
                          <a:effectLst/>
                        </a:rPr>
                        <a:t>Sino-</a:t>
                      </a:r>
                      <a:r>
                        <a:rPr lang="en-US" sz="1400" spc="-10" dirty="0">
                          <a:effectLst/>
                        </a:rPr>
                        <a:t>Tibetan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20" dirty="0">
                          <a:effectLst/>
                        </a:rPr>
                        <a:t>13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Indo-</a:t>
                      </a:r>
                      <a:r>
                        <a:rPr lang="en-US" sz="1400" spc="-10" dirty="0">
                          <a:effectLst/>
                        </a:rPr>
                        <a:t>European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Austro-</a:t>
                      </a:r>
                      <a:r>
                        <a:rPr lang="en-US" sz="1400" spc="-10" dirty="0">
                          <a:effectLst/>
                        </a:rPr>
                        <a:t>Asiatic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Isolate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3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Pama</a:t>
                      </a:r>
                      <a:r>
                        <a:rPr lang="en-US" sz="1400" spc="-60" dirty="0">
                          <a:effectLst/>
                        </a:rPr>
                        <a:t> </a:t>
                      </a:r>
                      <a:r>
                        <a:rPr lang="en-US" sz="1400" spc="-10" dirty="0">
                          <a:effectLst/>
                        </a:rPr>
                        <a:t>Nyungan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Austronesian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Benue-Congo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Cariban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 smtClean="0">
                          <a:effectLst/>
                        </a:rPr>
                        <a:t>Chukotko-Kam.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 smtClean="0">
                          <a:effectLst/>
                        </a:rPr>
                        <a:t>Engan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Kwadi-</a:t>
                      </a:r>
                      <a:r>
                        <a:rPr lang="en-US" sz="1400" spc="-20" dirty="0">
                          <a:effectLst/>
                        </a:rPr>
                        <a:t>Khoe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L.</a:t>
                      </a:r>
                      <a:r>
                        <a:rPr lang="en-US" sz="1400" spc="-25" dirty="0">
                          <a:effectLst/>
                        </a:rPr>
                        <a:t> </a:t>
                      </a:r>
                      <a:r>
                        <a:rPr lang="en-US" sz="1400" spc="-20" dirty="0">
                          <a:effectLst/>
                        </a:rPr>
                        <a:t>Sepik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Macro-</a:t>
                      </a:r>
                      <a:r>
                        <a:rPr lang="en-US" sz="1400" spc="-25" dirty="0">
                          <a:effectLst/>
                        </a:rPr>
                        <a:t>Sko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Mongolian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Semitic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Turkic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Uralic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52663">
                <a:tc>
                  <a:txBody>
                    <a:bodyPr/>
                    <a:lstStyle/>
                    <a:p>
                      <a:pPr marL="6794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Yuman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1828800"/>
            <a:ext cx="4800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2600" dirty="0" smtClean="0"/>
              <a:t>The </a:t>
            </a:r>
            <a:r>
              <a:rPr lang="en-US" sz="2600" dirty="0"/>
              <a:t>survey has a “balanced” representation of </a:t>
            </a:r>
            <a:r>
              <a:rPr lang="en-US" sz="2600" dirty="0" smtClean="0"/>
              <a:t>three families, namely Sino-Tibetan, Indo-European</a:t>
            </a:r>
            <a:r>
              <a:rPr lang="en-US" sz="2600" dirty="0"/>
              <a:t>, </a:t>
            </a:r>
            <a:r>
              <a:rPr lang="en-US" sz="2600" dirty="0" smtClean="0"/>
              <a:t>and </a:t>
            </a:r>
            <a:r>
              <a:rPr lang="en-US" sz="2600" dirty="0"/>
              <a:t>Austro-Asiatic, plus a </a:t>
            </a:r>
            <a:r>
              <a:rPr lang="en-US" sz="2600" dirty="0" smtClean="0"/>
              <a:t>mixture </a:t>
            </a:r>
            <a:r>
              <a:rPr lang="en-US" sz="2600" dirty="0"/>
              <a:t>of ‘</a:t>
            </a:r>
            <a:r>
              <a:rPr lang="en-US" sz="2600" dirty="0" smtClean="0"/>
              <a:t>others’.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600" dirty="0" smtClean="0"/>
              <a:t>It also has </a:t>
            </a:r>
            <a:r>
              <a:rPr lang="en-US" sz="2600" dirty="0"/>
              <a:t>a “balanced” representation of 3 areas (Europe, Indic/S. Asia, and Southeast Asia, plus ‘other’ areas)</a:t>
            </a:r>
          </a:p>
        </p:txBody>
      </p:sp>
    </p:spTree>
    <p:extLst>
      <p:ext uri="{BB962C8B-B14F-4D97-AF65-F5344CB8AC3E}">
        <p14:creationId xmlns:p14="http://schemas.microsoft.com/office/powerpoint/2010/main" val="38338357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Empirical Review </a:t>
            </a:r>
            <a:r>
              <a:rPr lang="en-US" dirty="0" smtClean="0"/>
              <a:t>(</a:t>
            </a:r>
            <a:r>
              <a:rPr lang="en-US" dirty="0" smtClean="0"/>
              <a:t>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153400" cy="5635752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Although (classic) OT, assumed parallelism, Ajani’s (2023) analysis seems to suggest a derivational approach, with the output of GF being the input of VE.</a:t>
            </a:r>
          </a:p>
          <a:p>
            <a:pPr algn="just"/>
            <a:r>
              <a:rPr lang="en-US" sz="2800" dirty="0" smtClean="0"/>
              <a:t>Thus, such </a:t>
            </a:r>
            <a:r>
              <a:rPr lang="en-US" sz="2800" dirty="0"/>
              <a:t>a derivational approach is inconsistent with traditional OT, </a:t>
            </a:r>
            <a:r>
              <a:rPr lang="en-US" sz="2800" dirty="0" smtClean="0"/>
              <a:t>but </a:t>
            </a:r>
            <a:r>
              <a:rPr lang="en-US" sz="2800" dirty="0"/>
              <a:t>gives better insight into the interaction between GF </a:t>
            </a:r>
            <a:r>
              <a:rPr lang="en-US" sz="2800" dirty="0" smtClean="0"/>
              <a:t>&amp; VE.</a:t>
            </a:r>
          </a:p>
          <a:p>
            <a:pPr algn="just"/>
            <a:r>
              <a:rPr lang="en-US" sz="2800" dirty="0" smtClean="0"/>
              <a:t>In the </a:t>
            </a:r>
            <a:r>
              <a:rPr lang="en-US" sz="2800" dirty="0"/>
              <a:t>OT </a:t>
            </a:r>
            <a:r>
              <a:rPr lang="en-US" sz="2800" dirty="0" smtClean="0"/>
              <a:t>approach generally, “the </a:t>
            </a:r>
            <a:r>
              <a:rPr lang="en-US" sz="2800" dirty="0"/>
              <a:t>particular form of hiatus resolution that occurs is determined by the constraint that is ranked </a:t>
            </a:r>
            <a:r>
              <a:rPr lang="en-US" sz="2800" dirty="0" smtClean="0"/>
              <a:t>lowest” (Casali, 2022:1483).</a:t>
            </a:r>
          </a:p>
          <a:p>
            <a:pPr lvl="1" algn="just"/>
            <a:r>
              <a:rPr lang="en-US" sz="2800" dirty="0" smtClean="0"/>
              <a:t>This omits process interactions found in lgs.</a:t>
            </a:r>
            <a:endParaRPr lang="en-US" sz="2800" dirty="0"/>
          </a:p>
          <a:p>
            <a:pPr algn="just"/>
            <a:endParaRPr lang="en-US" sz="2800" dirty="0"/>
          </a:p>
          <a:p>
            <a:pPr algn="just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8186416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Discussion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001000" cy="5635752"/>
          </a:xfrm>
        </p:spPr>
        <p:txBody>
          <a:bodyPr>
            <a:noAutofit/>
          </a:bodyPr>
          <a:lstStyle/>
          <a:p>
            <a:pPr algn="just"/>
            <a:r>
              <a:rPr lang="en-US" sz="2800" dirty="0"/>
              <a:t>Process interaction is a central focus in phonology, given that they provide insights on phenomena such as bleeding, feeding, blocking, and opacity effects (Baković &amp; Blumenfeld, 2024; Prillop, 2018; Pruit, 2023</a:t>
            </a:r>
            <a:r>
              <a:rPr lang="en-US" sz="2800" dirty="0" smtClean="0"/>
              <a:t>).</a:t>
            </a:r>
          </a:p>
          <a:p>
            <a:pPr lvl="1" algn="just"/>
            <a:r>
              <a:rPr lang="en-US" sz="2800" dirty="0" smtClean="0"/>
              <a:t>Whereas our discussion thus far has shown some appeal to blocking of bleeding effect.</a:t>
            </a:r>
            <a:endParaRPr lang="en-US" sz="2800" dirty="0"/>
          </a:p>
          <a:p>
            <a:pPr algn="just"/>
            <a:r>
              <a:rPr lang="en-US" sz="2800" dirty="0" smtClean="0"/>
              <a:t>We </a:t>
            </a:r>
            <a:r>
              <a:rPr lang="en-US" sz="2800" dirty="0"/>
              <a:t>present a re-analysis of the interaction between GF and VE.</a:t>
            </a:r>
          </a:p>
          <a:p>
            <a:pPr algn="just"/>
            <a:r>
              <a:rPr lang="en-US" sz="2800" dirty="0"/>
              <a:t>Although the discussion does not lean on any particular theoretical framework, two theoretical concepts are very </a:t>
            </a:r>
            <a:r>
              <a:rPr lang="en-US" sz="2800" dirty="0" smtClean="0"/>
              <a:t>central, </a:t>
            </a:r>
            <a:r>
              <a:rPr lang="en-US" sz="2800" dirty="0"/>
              <a:t>viz., constraint and derivation.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7206924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Discussion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001000" cy="5635752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Constraints </a:t>
            </a:r>
            <a:r>
              <a:rPr lang="en-US" sz="2800" dirty="0" smtClean="0"/>
              <a:t>refer to “principles </a:t>
            </a:r>
            <a:r>
              <a:rPr lang="en-US" sz="2800" dirty="0"/>
              <a:t>which linguistic elements must satisfy to be considered </a:t>
            </a:r>
            <a:r>
              <a:rPr lang="en-US" sz="2800" dirty="0" smtClean="0"/>
              <a:t>well-formed [or]… restrictions </a:t>
            </a:r>
            <a:r>
              <a:rPr lang="en-US" sz="2800" dirty="0"/>
              <a:t>imposed on formatives by the grammar of a </a:t>
            </a:r>
            <a:r>
              <a:rPr lang="en-US" sz="2800" dirty="0" smtClean="0"/>
              <a:t>language (Ekiugbo, 2024:27).</a:t>
            </a:r>
          </a:p>
          <a:p>
            <a:pPr algn="just"/>
            <a:r>
              <a:rPr lang="en-US" sz="2800" dirty="0"/>
              <a:t> According to Blache (</a:t>
            </a:r>
            <a:r>
              <a:rPr lang="en-US" sz="2800" dirty="0" smtClean="0"/>
              <a:t>2000:221), </a:t>
            </a:r>
            <a:r>
              <a:rPr lang="en-US" sz="2800" dirty="0"/>
              <a:t>“the notion of constraints is generally used in modern linguistics </a:t>
            </a:r>
            <a:r>
              <a:rPr lang="en-US" sz="2800" dirty="0" smtClean="0"/>
              <a:t>for </a:t>
            </a:r>
            <a:r>
              <a:rPr lang="en-US" sz="2800" dirty="0"/>
              <a:t>representing properties that an object must satisfy</a:t>
            </a:r>
            <a:r>
              <a:rPr lang="en-US" sz="2800" dirty="0" smtClean="0"/>
              <a:t>”.</a:t>
            </a:r>
          </a:p>
          <a:p>
            <a:pPr algn="just"/>
            <a:r>
              <a:rPr lang="en-GB" sz="2800" dirty="0"/>
              <a:t>In phonology, constraints define how the phonological word should be computed in a </a:t>
            </a:r>
            <a:r>
              <a:rPr lang="en-GB" sz="2800" dirty="0" smtClean="0"/>
              <a:t>language: ‘have/do this</a:t>
            </a:r>
            <a:r>
              <a:rPr lang="en-US" sz="2800" dirty="0" smtClean="0"/>
              <a:t> (in context x), </a:t>
            </a:r>
            <a:r>
              <a:rPr lang="en-GB" sz="2800" dirty="0" smtClean="0"/>
              <a:t>do </a:t>
            </a:r>
            <a:r>
              <a:rPr lang="en-GB" sz="2800" dirty="0"/>
              <a:t>not do/have </a:t>
            </a:r>
            <a:r>
              <a:rPr lang="en-GB" sz="2800" dirty="0" smtClean="0"/>
              <a:t>this (in context y)’ kind of thing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2263904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Discussion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001000" cy="5635752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Constraints are both opposed to rules and more explanatory.</a:t>
            </a:r>
          </a:p>
          <a:p>
            <a:pPr lvl="1" algn="just"/>
            <a:r>
              <a:rPr lang="en-US" sz="2800" dirty="0" smtClean="0"/>
              <a:t>constraints </a:t>
            </a:r>
            <a:r>
              <a:rPr lang="en-US" sz="2800" dirty="0"/>
              <a:t>can link apparently unrelated </a:t>
            </a:r>
            <a:r>
              <a:rPr lang="en-US" sz="2800" dirty="0" smtClean="0"/>
              <a:t>facts. They can also reduce </a:t>
            </a:r>
            <a:r>
              <a:rPr lang="en-US" sz="2800" dirty="0"/>
              <a:t>the number of sources and/or causes of a given </a:t>
            </a:r>
            <a:r>
              <a:rPr lang="en-US" sz="2800" dirty="0" smtClean="0"/>
              <a:t>phenomenon </a:t>
            </a:r>
            <a:r>
              <a:rPr lang="en-US" sz="2800" dirty="0"/>
              <a:t>(</a:t>
            </a:r>
            <a:r>
              <a:rPr lang="en-US" sz="2800" dirty="0" smtClean="0"/>
              <a:t>see Lacharité </a:t>
            </a:r>
            <a:r>
              <a:rPr lang="en-US" sz="2800" dirty="0"/>
              <a:t>&amp; Paradis, 1993</a:t>
            </a:r>
            <a:r>
              <a:rPr lang="en-US" sz="2800" dirty="0" smtClean="0"/>
              <a:t>).</a:t>
            </a:r>
          </a:p>
          <a:p>
            <a:pPr lvl="2" algn="just"/>
            <a:r>
              <a:rPr lang="en-US" sz="2800" dirty="0" smtClean="0"/>
              <a:t>V1 &amp; V2 deletion in Oloma</a:t>
            </a:r>
          </a:p>
          <a:p>
            <a:pPr algn="just"/>
            <a:endParaRPr lang="en-US" sz="2800" dirty="0" smtClean="0"/>
          </a:p>
          <a:p>
            <a:pPr marL="822960" lvl="1" indent="-457200" algn="just"/>
            <a:endParaRPr lang="en-US" sz="2500" dirty="0" smtClean="0"/>
          </a:p>
          <a:p>
            <a:pPr marL="822960" lvl="1" indent="-457200" algn="just">
              <a:buFont typeface="+mj-lt"/>
              <a:buAutoNum type="arabicParenR"/>
            </a:pPr>
            <a:endParaRPr lang="en-US" sz="2800" dirty="0" smtClean="0"/>
          </a:p>
          <a:p>
            <a:pPr algn="just"/>
            <a:endParaRPr lang="en-US" sz="2800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26" t="45768" r="28485" b="29883"/>
          <a:stretch/>
        </p:blipFill>
        <p:spPr bwMode="auto">
          <a:xfrm>
            <a:off x="1101213" y="4562474"/>
            <a:ext cx="4689987" cy="2143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39991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Discussion </a:t>
            </a:r>
            <a:r>
              <a:rPr lang="en-US" dirty="0" smtClean="0"/>
              <a:t>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001000" cy="5635752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A phonological derivation is the set of stages used to generate the phonetic representation of a word from its </a:t>
            </a:r>
            <a:r>
              <a:rPr lang="en-US" sz="2800" dirty="0"/>
              <a:t>underlying representation (Kenstowicz and </a:t>
            </a:r>
            <a:r>
              <a:rPr lang="en-US" sz="2800" dirty="0" smtClean="0"/>
              <a:t>Kisseberth, </a:t>
            </a:r>
            <a:r>
              <a:rPr lang="en-US" sz="2800" dirty="0"/>
              <a:t>1979</a:t>
            </a:r>
            <a:r>
              <a:rPr lang="en-US" sz="2800" dirty="0" smtClean="0"/>
              <a:t>).</a:t>
            </a:r>
          </a:p>
          <a:p>
            <a:pPr algn="just"/>
            <a:r>
              <a:rPr lang="en-US" sz="2800" dirty="0" smtClean="0"/>
              <a:t>In derivation: </a:t>
            </a:r>
            <a:r>
              <a:rPr lang="en-US" sz="2800" dirty="0"/>
              <a:t>surface forms are constructed step-by-step from </a:t>
            </a:r>
            <a:r>
              <a:rPr lang="en-US" sz="2800" dirty="0" smtClean="0"/>
              <a:t>input underlying forms (Calabrese, 2022).</a:t>
            </a:r>
          </a:p>
          <a:p>
            <a:pPr algn="just"/>
            <a:r>
              <a:rPr lang="en-US" sz="2800" dirty="0" smtClean="0"/>
              <a:t>Process interaction presupposes some form of serialism – processes apply one after another.</a:t>
            </a:r>
          </a:p>
          <a:p>
            <a:pPr algn="just"/>
            <a:r>
              <a:rPr lang="en-US" sz="2800" dirty="0"/>
              <a:t>Constraint-based derivational phonology approach aligns with the </a:t>
            </a:r>
            <a:r>
              <a:rPr lang="en-US" sz="2800" dirty="0" smtClean="0"/>
              <a:t>theory </a:t>
            </a:r>
            <a:r>
              <a:rPr lang="en-US" sz="2800" dirty="0"/>
              <a:t>of constraint and repair </a:t>
            </a:r>
            <a:r>
              <a:rPr lang="en-US" sz="2800" dirty="0" smtClean="0"/>
              <a:t>strategies, derivational OT, etc.</a:t>
            </a:r>
            <a:endParaRPr lang="en-US" sz="2800" dirty="0"/>
          </a:p>
          <a:p>
            <a:pPr algn="just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8577462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Discussion </a:t>
            </a:r>
            <a:r>
              <a:rPr lang="en-US" dirty="0" smtClean="0"/>
              <a:t>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001000" cy="5635752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Also, we consider GF to be </a:t>
            </a:r>
            <a:r>
              <a:rPr lang="en-US" sz="2800" dirty="0"/>
              <a:t>a general </a:t>
            </a:r>
            <a:r>
              <a:rPr lang="en-US" sz="2800" dirty="0" smtClean="0"/>
              <a:t>process.</a:t>
            </a:r>
          </a:p>
          <a:p>
            <a:pPr lvl="1" algn="just"/>
            <a:r>
              <a:rPr lang="en-US" sz="2800" dirty="0" smtClean="0"/>
              <a:t>It applies at the lexicon (and post-lexically), whereas VE only applies post-lexically- indicating that they are possibly triggered by different factors.</a:t>
            </a:r>
          </a:p>
          <a:p>
            <a:pPr lvl="1" algn="just"/>
            <a:r>
              <a:rPr lang="en-US" sz="2800" dirty="0" smtClean="0"/>
              <a:t>The application of GF is based on the following conditions, typical of a context-driven process.</a:t>
            </a:r>
            <a:endParaRPr lang="en-US" sz="2800" dirty="0"/>
          </a:p>
          <a:p>
            <a:pPr lvl="2" algn="just"/>
            <a:r>
              <a:rPr lang="en-US" sz="2400" dirty="0" smtClean="0"/>
              <a:t>In </a:t>
            </a:r>
            <a:r>
              <a:rPr lang="en-US" sz="2400" dirty="0"/>
              <a:t>all cases, the first vowel must be a </a:t>
            </a:r>
            <a:r>
              <a:rPr lang="en-US" sz="2400" dirty="0" smtClean="0"/>
              <a:t>[+</a:t>
            </a:r>
            <a:r>
              <a:rPr lang="en-US" sz="2400" dirty="0"/>
              <a:t>high</a:t>
            </a:r>
            <a:r>
              <a:rPr lang="en-US" sz="2400" dirty="0" smtClean="0"/>
              <a:t>].</a:t>
            </a:r>
            <a:endParaRPr lang="en-US" sz="2400" dirty="0"/>
          </a:p>
          <a:p>
            <a:pPr lvl="2" algn="just"/>
            <a:r>
              <a:rPr lang="en-US" sz="2400" dirty="0" smtClean="0"/>
              <a:t>Within or across morpheme/word </a:t>
            </a:r>
            <a:r>
              <a:rPr lang="en-US" sz="2400" dirty="0"/>
              <a:t>boundary, the second vowel must not be identical with V1.</a:t>
            </a:r>
          </a:p>
          <a:p>
            <a:pPr lvl="2" algn="just"/>
            <a:r>
              <a:rPr lang="en-US" sz="2400" dirty="0" smtClean="0"/>
              <a:t>In </a:t>
            </a:r>
            <a:r>
              <a:rPr lang="en-US" sz="2400" dirty="0"/>
              <a:t>all cases, the sequence must be preceded by a consonant.</a:t>
            </a:r>
            <a:endParaRPr lang="en-US" sz="2200" dirty="0"/>
          </a:p>
          <a:p>
            <a:pPr lvl="2" algn="just"/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21749512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Discussion </a:t>
            </a:r>
            <a:r>
              <a:rPr lang="en-US" dirty="0" smtClean="0"/>
              <a:t>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685800"/>
            <a:ext cx="8001000" cy="5788152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Vowel </a:t>
            </a:r>
            <a:r>
              <a:rPr lang="en-US" sz="2800" dirty="0"/>
              <a:t>elision </a:t>
            </a:r>
            <a:r>
              <a:rPr lang="en-US" sz="2800" dirty="0" smtClean="0"/>
              <a:t>on the other hand is triggered by the need to satisfy NoHiatus constraint.</a:t>
            </a:r>
          </a:p>
          <a:p>
            <a:pPr lvl="1" algn="just"/>
            <a:r>
              <a:rPr lang="en-US" sz="2500" dirty="0" smtClean="0"/>
              <a:t>/</a:t>
            </a:r>
            <a:r>
              <a:rPr lang="vi-VN" sz="2500" dirty="0" smtClean="0"/>
              <a:t>oma#ɛxɔxɔ</a:t>
            </a:r>
            <a:r>
              <a:rPr lang="en-US" sz="2500" dirty="0" smtClean="0"/>
              <a:t>/	</a:t>
            </a:r>
            <a:r>
              <a:rPr lang="en-US" sz="2500" dirty="0" smtClean="0"/>
              <a:t>&gt;  </a:t>
            </a:r>
            <a:r>
              <a:rPr lang="vi-VN" sz="2500" dirty="0" smtClean="0"/>
              <a:t>[</a:t>
            </a:r>
            <a:r>
              <a:rPr lang="vi-VN" sz="2500" dirty="0"/>
              <a:t>omɛxɔxɔ] </a:t>
            </a:r>
            <a:r>
              <a:rPr lang="vi-VN" sz="2500" dirty="0" smtClean="0"/>
              <a:t>‘</a:t>
            </a:r>
            <a:r>
              <a:rPr lang="vi-VN" sz="2500" dirty="0"/>
              <a:t>resemblance’</a:t>
            </a:r>
          </a:p>
          <a:p>
            <a:pPr lvl="1" algn="just"/>
            <a:r>
              <a:rPr lang="en-US" sz="2500" dirty="0" smtClean="0"/>
              <a:t>/</a:t>
            </a:r>
            <a:r>
              <a:rPr lang="vi-VN" sz="2500" dirty="0" smtClean="0"/>
              <a:t>ɔ̀-mrɛ́#àro</a:t>
            </a:r>
            <a:r>
              <a:rPr lang="en-US" sz="2500" dirty="0" smtClean="0"/>
              <a:t>/</a:t>
            </a:r>
            <a:r>
              <a:rPr lang="vi-VN" sz="2500" dirty="0"/>
              <a:t>	</a:t>
            </a:r>
            <a:r>
              <a:rPr lang="en-US" sz="2500" dirty="0"/>
              <a:t> </a:t>
            </a:r>
            <a:r>
              <a:rPr lang="en-US" sz="2500" dirty="0" smtClean="0"/>
              <a:t>&gt; </a:t>
            </a:r>
            <a:r>
              <a:rPr lang="vi-VN" sz="2500" dirty="0" smtClean="0"/>
              <a:t>[</a:t>
            </a:r>
            <a:r>
              <a:rPr lang="vi-VN" sz="2500" dirty="0"/>
              <a:t>ɔmraro] </a:t>
            </a:r>
            <a:r>
              <a:rPr lang="en-US" sz="2500" dirty="0" smtClean="0"/>
              <a:t>	</a:t>
            </a:r>
            <a:r>
              <a:rPr lang="vi-VN" sz="2500" dirty="0" smtClean="0"/>
              <a:t>‘</a:t>
            </a:r>
            <a:r>
              <a:rPr lang="vi-VN" sz="2500" dirty="0"/>
              <a:t>seer’</a:t>
            </a:r>
          </a:p>
          <a:p>
            <a:pPr lvl="1" algn="just"/>
            <a:r>
              <a:rPr lang="en-US" sz="2500" dirty="0"/>
              <a:t>/</a:t>
            </a:r>
            <a:r>
              <a:rPr lang="vi-VN" sz="2500" dirty="0" smtClean="0"/>
              <a:t>ɔ́mɔ́tɛ́#ójójòvì</a:t>
            </a:r>
            <a:r>
              <a:rPr lang="en-US" sz="2500" dirty="0" smtClean="0"/>
              <a:t>/</a:t>
            </a:r>
            <a:r>
              <a:rPr lang="vi-VN" sz="2500" dirty="0"/>
              <a:t>	</a:t>
            </a:r>
            <a:r>
              <a:rPr lang="en-US" sz="2500" dirty="0"/>
              <a:t> </a:t>
            </a:r>
            <a:r>
              <a:rPr lang="en-US" sz="2500" dirty="0" smtClean="0"/>
              <a:t>&gt; </a:t>
            </a:r>
            <a:r>
              <a:rPr lang="vi-VN" sz="2500" dirty="0" smtClean="0"/>
              <a:t>[</a:t>
            </a:r>
            <a:r>
              <a:rPr lang="vi-VN" sz="2500" dirty="0"/>
              <a:t>ɔ́mɔ́tójójòvì] ‘beautiful girl’</a:t>
            </a:r>
          </a:p>
          <a:p>
            <a:pPr algn="just"/>
            <a:r>
              <a:rPr lang="en-US" sz="2800" dirty="0" smtClean="0"/>
              <a:t>The </a:t>
            </a:r>
            <a:r>
              <a:rPr lang="en-US" sz="2800" dirty="0"/>
              <a:t>choice of which vowel is deleted has been explained in terms of positional faithfulness</a:t>
            </a:r>
            <a:r>
              <a:rPr lang="en-US" sz="2800" dirty="0" smtClean="0"/>
              <a:t>.</a:t>
            </a:r>
          </a:p>
          <a:p>
            <a:pPr lvl="1" algn="just"/>
            <a:r>
              <a:rPr lang="en-US" sz="2800" dirty="0" smtClean="0"/>
              <a:t>certain </a:t>
            </a:r>
            <a:r>
              <a:rPr lang="en-US" sz="2800" dirty="0"/>
              <a:t>elements or positions in </a:t>
            </a:r>
            <a:r>
              <a:rPr lang="en-US" sz="2800" dirty="0" smtClean="0"/>
              <a:t>a… </a:t>
            </a:r>
            <a:r>
              <a:rPr lang="en-US" sz="2800" dirty="0"/>
              <a:t>formative encode greater linguistic importance. These positions, which are sometimes considered as ‘strong positions’ in the literature, are often unaffected by certain </a:t>
            </a:r>
            <a:r>
              <a:rPr lang="en-US" sz="2800" dirty="0" smtClean="0"/>
              <a:t>processes (Ekiugbo, 2024:92)</a:t>
            </a:r>
            <a:endParaRPr lang="en-US" sz="2800" dirty="0"/>
          </a:p>
          <a:p>
            <a:pPr algn="just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7556252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Discussion </a:t>
            </a:r>
            <a:r>
              <a:rPr lang="en-US" dirty="0" smtClean="0"/>
              <a:t>(6)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685800"/>
            <a:ext cx="8229600" cy="6019800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In the phonological architecture, context-driven processes apply before repair operations.</a:t>
            </a:r>
          </a:p>
          <a:p>
            <a:pPr lvl="1" algn="just"/>
            <a:r>
              <a:rPr lang="vi-VN" sz="2500" dirty="0" smtClean="0"/>
              <a:t>UF</a:t>
            </a:r>
            <a:r>
              <a:rPr lang="en-US" sz="2500" dirty="0" smtClean="0"/>
              <a:t>:	</a:t>
            </a:r>
            <a:r>
              <a:rPr lang="vi-VN" sz="2500" dirty="0"/>
              <a:t> </a:t>
            </a:r>
            <a:r>
              <a:rPr lang="en-US" sz="2500" dirty="0" smtClean="0"/>
              <a:t>/</a:t>
            </a:r>
            <a:r>
              <a:rPr lang="vi-VN" sz="2500" dirty="0" smtClean="0"/>
              <a:t>o-gũ#ɛdʒɔ</a:t>
            </a:r>
            <a:r>
              <a:rPr lang="en-US" sz="2500" dirty="0" smtClean="0"/>
              <a:t>/	     /</a:t>
            </a:r>
            <a:r>
              <a:rPr lang="vi-VN" sz="2500" dirty="0" smtClean="0"/>
              <a:t>oni#aje</a:t>
            </a:r>
            <a:r>
              <a:rPr lang="en-US" sz="2500" dirty="0" smtClean="0"/>
              <a:t>/		/</a:t>
            </a:r>
            <a:r>
              <a:rPr lang="en-US" sz="2400" dirty="0" smtClean="0"/>
              <a:t>ɔ-ta#ota/</a:t>
            </a:r>
            <a:endParaRPr lang="en-US" sz="2500" dirty="0" smtClean="0"/>
          </a:p>
          <a:p>
            <a:pPr lvl="1" algn="just"/>
            <a:r>
              <a:rPr lang="vi-VN" sz="2500" dirty="0" smtClean="0"/>
              <a:t>Gen</a:t>
            </a:r>
            <a:r>
              <a:rPr lang="en-US" sz="2500" dirty="0" smtClean="0"/>
              <a:t>.</a:t>
            </a:r>
            <a:r>
              <a:rPr lang="vi-VN" sz="2500" dirty="0" smtClean="0"/>
              <a:t> pro</a:t>
            </a:r>
            <a:r>
              <a:rPr lang="en-US" sz="2500" dirty="0" smtClean="0"/>
              <a:t>. </a:t>
            </a:r>
            <a:r>
              <a:rPr lang="vi-VN" sz="2500" dirty="0" smtClean="0"/>
              <a:t>o-gw̃#ɛdʒɔ</a:t>
            </a:r>
            <a:r>
              <a:rPr lang="en-US" sz="2500" dirty="0" smtClean="0"/>
              <a:t>	</a:t>
            </a:r>
            <a:r>
              <a:rPr lang="vi-VN" sz="2500" dirty="0" smtClean="0"/>
              <a:t> </a:t>
            </a:r>
            <a:r>
              <a:rPr lang="en-US" sz="2500" dirty="0" smtClean="0"/>
              <a:t>     </a:t>
            </a:r>
            <a:r>
              <a:rPr lang="vi-VN" sz="2500" dirty="0" smtClean="0"/>
              <a:t>onj#aje</a:t>
            </a:r>
            <a:r>
              <a:rPr lang="en-US" sz="2500" dirty="0" smtClean="0"/>
              <a:t>		</a:t>
            </a:r>
            <a:r>
              <a:rPr lang="en-US" sz="2400" dirty="0"/>
              <a:t> </a:t>
            </a:r>
            <a:r>
              <a:rPr lang="en-US" sz="2400" dirty="0" smtClean="0"/>
              <a:t>---</a:t>
            </a:r>
            <a:endParaRPr lang="en-US" sz="2500" dirty="0" smtClean="0"/>
          </a:p>
          <a:p>
            <a:pPr lvl="1" algn="just"/>
            <a:r>
              <a:rPr lang="vi-VN" sz="2500" dirty="0" smtClean="0"/>
              <a:t>Rep</a:t>
            </a:r>
            <a:r>
              <a:rPr lang="en-US" sz="2500" dirty="0" smtClean="0"/>
              <a:t>.</a:t>
            </a:r>
            <a:r>
              <a:rPr lang="vi-VN" sz="2500" dirty="0" smtClean="0"/>
              <a:t> pro</a:t>
            </a:r>
            <a:r>
              <a:rPr lang="en-US" sz="2500" dirty="0" smtClean="0"/>
              <a:t>.    ---		         ---		</a:t>
            </a:r>
            <a:r>
              <a:rPr lang="en-US" sz="2400" dirty="0"/>
              <a:t> ɔ-tØ#ota</a:t>
            </a:r>
            <a:endParaRPr lang="en-US" sz="2500" dirty="0" smtClean="0"/>
          </a:p>
          <a:p>
            <a:pPr lvl="1" algn="just"/>
            <a:r>
              <a:rPr lang="vi-VN" sz="2500" dirty="0" smtClean="0"/>
              <a:t>SF</a:t>
            </a:r>
            <a:r>
              <a:rPr lang="en-US" sz="2500" dirty="0" smtClean="0"/>
              <a:t>:	 </a:t>
            </a:r>
            <a:r>
              <a:rPr lang="vi-VN" sz="2500" dirty="0" smtClean="0"/>
              <a:t>[</a:t>
            </a:r>
            <a:r>
              <a:rPr lang="vi-VN" sz="2500" dirty="0"/>
              <a:t>ogw̃ɛ̃dʒɔ] </a:t>
            </a:r>
            <a:r>
              <a:rPr lang="en-US" sz="2500" dirty="0" smtClean="0"/>
              <a:t>	</a:t>
            </a:r>
            <a:r>
              <a:rPr lang="vi-VN" sz="2500" dirty="0" smtClean="0"/>
              <a:t> </a:t>
            </a:r>
            <a:r>
              <a:rPr lang="en-US" sz="2500" dirty="0" smtClean="0"/>
              <a:t>     </a:t>
            </a:r>
            <a:r>
              <a:rPr lang="vi-VN" sz="2500" dirty="0" smtClean="0"/>
              <a:t>[</a:t>
            </a:r>
            <a:r>
              <a:rPr lang="vi-VN" sz="2500" dirty="0"/>
              <a:t>onjaje</a:t>
            </a:r>
            <a:r>
              <a:rPr lang="vi-VN" sz="2500" dirty="0" smtClean="0"/>
              <a:t>]</a:t>
            </a:r>
            <a:r>
              <a:rPr lang="en-US" sz="2500" dirty="0" smtClean="0"/>
              <a:t>		</a:t>
            </a:r>
            <a:r>
              <a:rPr lang="en-US" sz="2400" dirty="0"/>
              <a:t> [ɔtota]</a:t>
            </a:r>
            <a:endParaRPr lang="en-US" sz="2500" dirty="0" smtClean="0"/>
          </a:p>
          <a:p>
            <a:pPr lvl="1" algn="just"/>
            <a:r>
              <a:rPr lang="en-US" sz="2500" dirty="0" smtClean="0"/>
              <a:t>Gloss:	  </a:t>
            </a:r>
            <a:r>
              <a:rPr lang="vi-VN" sz="2500" dirty="0" smtClean="0"/>
              <a:t>‘judge’</a:t>
            </a:r>
            <a:r>
              <a:rPr lang="en-US" sz="2500" dirty="0"/>
              <a:t> </a:t>
            </a:r>
            <a:r>
              <a:rPr lang="en-US" sz="2500" dirty="0" smtClean="0"/>
              <a:t>       </a:t>
            </a:r>
            <a:r>
              <a:rPr lang="vi-VN" sz="2500" dirty="0" smtClean="0"/>
              <a:t>‘mother-in-law’</a:t>
            </a:r>
            <a:r>
              <a:rPr lang="en-US" sz="2500" dirty="0" smtClean="0"/>
              <a:t> ‘</a:t>
            </a:r>
            <a:r>
              <a:rPr lang="en-US" sz="2500" dirty="0"/>
              <a:t>spokesperson’</a:t>
            </a:r>
            <a:endParaRPr lang="vi-VN" sz="2500" dirty="0"/>
          </a:p>
          <a:p>
            <a:pPr algn="just"/>
            <a:r>
              <a:rPr lang="en-US" sz="2800" dirty="0" smtClean="0"/>
              <a:t>This explanation is similar to the rule ordering approach. It also differs in the following.</a:t>
            </a:r>
          </a:p>
          <a:p>
            <a:pPr lvl="1" algn="just"/>
            <a:r>
              <a:rPr lang="en-US" sz="2800" dirty="0" smtClean="0"/>
              <a:t>1. </a:t>
            </a:r>
            <a:r>
              <a:rPr lang="en-US" sz="2700" dirty="0" smtClean="0"/>
              <a:t>Specifies the triggers for the two processes.</a:t>
            </a:r>
          </a:p>
          <a:p>
            <a:pPr marL="1097280" lvl="2" indent="-457200" algn="just"/>
            <a:r>
              <a:rPr lang="en-US" sz="2500" dirty="0" smtClean="0"/>
              <a:t>This has been particularly helpful </a:t>
            </a:r>
            <a:r>
              <a:rPr lang="en-US" sz="2500" dirty="0"/>
              <a:t>in training language model, </a:t>
            </a:r>
            <a:r>
              <a:rPr lang="en-US" sz="2500" dirty="0" smtClean="0"/>
              <a:t>especially </a:t>
            </a:r>
            <a:r>
              <a:rPr lang="en-US" sz="2500" dirty="0"/>
              <a:t>for Urhobo.</a:t>
            </a:r>
            <a:endParaRPr lang="en-US" sz="2500" dirty="0" smtClean="0"/>
          </a:p>
          <a:p>
            <a:pPr algn="just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9740131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Discussion </a:t>
            </a:r>
            <a:r>
              <a:rPr lang="en-US" dirty="0" smtClean="0"/>
              <a:t>(7)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685800"/>
            <a:ext cx="8229600" cy="6019800"/>
          </a:xfrm>
        </p:spPr>
        <p:txBody>
          <a:bodyPr>
            <a:noAutofit/>
          </a:bodyPr>
          <a:lstStyle/>
          <a:p>
            <a:pPr lvl="1" algn="just"/>
            <a:r>
              <a:rPr lang="en-US" sz="2800" dirty="0" smtClean="0"/>
              <a:t>2. Assumes </a:t>
            </a:r>
            <a:r>
              <a:rPr lang="en-US" sz="2800" dirty="0"/>
              <a:t>a constraint-based grammar.</a:t>
            </a:r>
          </a:p>
          <a:p>
            <a:pPr lvl="2" algn="just"/>
            <a:r>
              <a:rPr lang="en-US" sz="2500" dirty="0"/>
              <a:t>We previously noted the superiority of constraint-based approaches over rule-based approaches in phonology. </a:t>
            </a:r>
            <a:endParaRPr lang="en-US" sz="2500" dirty="0" smtClean="0"/>
          </a:p>
          <a:p>
            <a:pPr lvl="3" algn="just"/>
            <a:r>
              <a:rPr lang="en-US" sz="2500" dirty="0"/>
              <a:t>Following Paradis (1995), constraint-based approaches in phonology gained prominence over rule-based approaches due to their superior explanatory power &amp; universality. Constraint-based theories can account for both loanword and native word phonology with a single set of universal processes, while rule-based approaches require separate language-specific processes</a:t>
            </a:r>
            <a:r>
              <a:rPr lang="en-US" sz="2500" dirty="0" smtClean="0"/>
              <a:t>.</a:t>
            </a:r>
          </a:p>
          <a:p>
            <a:pPr lvl="1" algn="just"/>
            <a:r>
              <a:rPr lang="en-US" sz="2400" dirty="0" smtClean="0"/>
              <a:t>3</a:t>
            </a:r>
            <a:r>
              <a:rPr lang="en-US" sz="2400" dirty="0"/>
              <a:t>. Linked V1 and V2 deletion as one </a:t>
            </a:r>
            <a:r>
              <a:rPr lang="en-US" sz="2400" dirty="0" smtClean="0"/>
              <a:t>process (triggered by the same constraint).</a:t>
            </a:r>
            <a:endParaRPr lang="en-US" sz="2400" dirty="0"/>
          </a:p>
          <a:p>
            <a:pPr lvl="1" algn="just"/>
            <a:endParaRPr lang="en-US" sz="2500" dirty="0"/>
          </a:p>
          <a:p>
            <a:pPr algn="just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8737110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001000" cy="5635752"/>
          </a:xfrm>
        </p:spPr>
        <p:txBody>
          <a:bodyPr>
            <a:noAutofit/>
          </a:bodyPr>
          <a:lstStyle/>
          <a:p>
            <a:pPr algn="just">
              <a:lnSpc>
                <a:spcPts val="3000"/>
              </a:lnSpc>
            </a:pPr>
            <a:r>
              <a:rPr lang="en-US" sz="2800" dirty="0" smtClean="0"/>
              <a:t>Hiatus </a:t>
            </a:r>
            <a:r>
              <a:rPr lang="en-US" sz="2800" dirty="0"/>
              <a:t>in </a:t>
            </a:r>
            <a:r>
              <a:rPr lang="en-US" sz="2800" dirty="0" smtClean="0"/>
              <a:t>Edoid languages attract a </a:t>
            </a:r>
            <a:r>
              <a:rPr lang="en-US" sz="2800" dirty="0"/>
              <a:t>common hiatus-avoiding </a:t>
            </a:r>
            <a:r>
              <a:rPr lang="en-US" sz="2800" dirty="0" smtClean="0"/>
              <a:t>tendency.</a:t>
            </a:r>
          </a:p>
          <a:p>
            <a:pPr algn="just">
              <a:lnSpc>
                <a:spcPts val="3000"/>
              </a:lnSpc>
            </a:pPr>
            <a:r>
              <a:rPr lang="en-US" sz="2800" dirty="0" smtClean="0"/>
              <a:t>The process employed in VE, but this process can be bled by a context-sensitive process – GF.</a:t>
            </a:r>
          </a:p>
          <a:p>
            <a:pPr algn="just">
              <a:lnSpc>
                <a:spcPts val="3000"/>
              </a:lnSpc>
            </a:pPr>
            <a:r>
              <a:rPr lang="en-US" sz="2800" dirty="0" smtClean="0"/>
              <a:t>This assumption </a:t>
            </a:r>
            <a:r>
              <a:rPr lang="en-US" sz="2800" dirty="0"/>
              <a:t>is </a:t>
            </a:r>
            <a:r>
              <a:rPr lang="en-US" sz="2800" dirty="0" smtClean="0"/>
              <a:t>based on the fact that GF &amp; VE are </a:t>
            </a:r>
            <a:r>
              <a:rPr lang="en-US" sz="2800" dirty="0"/>
              <a:t>triggered by different factors</a:t>
            </a:r>
            <a:r>
              <a:rPr lang="en-US" sz="2800" dirty="0" smtClean="0"/>
              <a:t>.</a:t>
            </a:r>
          </a:p>
          <a:p>
            <a:pPr lvl="1" algn="just">
              <a:lnSpc>
                <a:spcPts val="3000"/>
              </a:lnSpc>
            </a:pPr>
            <a:r>
              <a:rPr lang="en-US" sz="2800" dirty="0" smtClean="0"/>
              <a:t>GF by context and applies first in the grammar, &amp; VE by the need to satisfy NoHiatus</a:t>
            </a:r>
          </a:p>
          <a:p>
            <a:pPr algn="just">
              <a:lnSpc>
                <a:spcPts val="3000"/>
              </a:lnSpc>
            </a:pPr>
            <a:r>
              <a:rPr lang="en-US" sz="2800" dirty="0" smtClean="0"/>
              <a:t>The principal position assumed in the discussion is that phonological systems are driven by constraint-based derivational model.</a:t>
            </a:r>
          </a:p>
        </p:txBody>
      </p:sp>
    </p:spTree>
    <p:extLst>
      <p:ext uri="{BB962C8B-B14F-4D97-AF65-F5344CB8AC3E}">
        <p14:creationId xmlns:p14="http://schemas.microsoft.com/office/powerpoint/2010/main" val="3980223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Introduction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14400"/>
            <a:ext cx="8153400" cy="5638800"/>
          </a:xfrm>
        </p:spPr>
        <p:txBody>
          <a:bodyPr>
            <a:noAutofit/>
          </a:bodyPr>
          <a:lstStyle/>
          <a:p>
            <a:pPr lvl="1" algn="just"/>
            <a:r>
              <a:rPr lang="en-US" sz="2500" dirty="0" smtClean="0"/>
              <a:t>Tendencies </a:t>
            </a:r>
            <a:r>
              <a:rPr lang="en-US" sz="2500" dirty="0" smtClean="0"/>
              <a:t>for hiatus to be </a:t>
            </a:r>
            <a:r>
              <a:rPr lang="en-US" sz="2500" dirty="0" smtClean="0"/>
              <a:t>repaired in the surveyed languages:</a:t>
            </a:r>
            <a:endParaRPr lang="en-US" sz="2500" dirty="0" smtClean="0"/>
          </a:p>
          <a:p>
            <a:pPr lvl="1" algn="just"/>
            <a:endParaRPr lang="en-US" sz="2500" dirty="0"/>
          </a:p>
          <a:p>
            <a:pPr lvl="1" algn="just"/>
            <a:endParaRPr lang="en-US" sz="2500" dirty="0" smtClean="0"/>
          </a:p>
          <a:p>
            <a:pPr lvl="1" algn="just"/>
            <a:endParaRPr lang="en-US" sz="2500" dirty="0"/>
          </a:p>
          <a:p>
            <a:pPr lvl="1" algn="just"/>
            <a:endParaRPr lang="en-US" sz="2500" dirty="0" smtClean="0"/>
          </a:p>
          <a:p>
            <a:pPr lvl="1" algn="just"/>
            <a:endParaRPr lang="en-US" sz="2500" dirty="0"/>
          </a:p>
          <a:p>
            <a:pPr lvl="1" algn="just"/>
            <a:endParaRPr lang="en-US" sz="2500" dirty="0" smtClean="0"/>
          </a:p>
          <a:p>
            <a:pPr lvl="1" algn="just"/>
            <a:endParaRPr lang="en-US" sz="2500" dirty="0"/>
          </a:p>
          <a:p>
            <a:pPr lvl="1" algn="just"/>
            <a:endParaRPr lang="en-US" sz="2500" dirty="0" smtClean="0"/>
          </a:p>
          <a:p>
            <a:pPr algn="just"/>
            <a:endParaRPr lang="en-US" sz="2800" dirty="0" smtClean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327991298"/>
              </p:ext>
            </p:extLst>
          </p:nvPr>
        </p:nvGraphicFramePr>
        <p:xfrm>
          <a:off x="4800600" y="1676400"/>
          <a:ext cx="38862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1676400"/>
            <a:ext cx="4343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if </a:t>
            </a:r>
            <a:r>
              <a:rPr lang="en-US" sz="2000" dirty="0"/>
              <a:t>we do not expect a preference for [CV], then resolution is a significantly preferred response to hiatus across all languages in the </a:t>
            </a:r>
            <a:r>
              <a:rPr lang="en-US" sz="2000" dirty="0" smtClean="0"/>
              <a:t>database.</a:t>
            </a:r>
            <a:endParaRPr lang="en-US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/>
              <a:t>In Indo-European, resolution is preferred; in Sino-Tibetan all responses are attested; in Austro-Asiatic, languages only have mixed responses; These patterns significantly differentiate the 3 families</a:t>
            </a:r>
            <a:r>
              <a:rPr lang="en-US" sz="2000" dirty="0" smtClean="0"/>
              <a:t>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In </a:t>
            </a:r>
            <a:r>
              <a:rPr lang="en-US" sz="2000" dirty="0"/>
              <a:t>Europe &amp; Indic all responses are attested; In SEA languages either always resolve hiatus or never resolve </a:t>
            </a:r>
            <a:r>
              <a:rPr lang="en-US" sz="2000" dirty="0" smtClean="0"/>
              <a:t>it.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87450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762000"/>
            <a:ext cx="8610600" cy="5867400"/>
          </a:xfrm>
        </p:spPr>
        <p:txBody>
          <a:bodyPr>
            <a:normAutofit/>
          </a:bodyPr>
          <a:lstStyle/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Ajani, J.O. (2023). The phonology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Ọlọma.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PhD dissertation,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Tulane University.</a:t>
            </a:r>
          </a:p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Alake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J.I. (1999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). Vowel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elision in Esan. Trondheim: Department of linguistics, Norwegian University of Science and Technology (NTNU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Aziza, R. O. (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2006).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Phonological processes and their effect on lexical tones in Urhobo. Paper presented at the 20th Conference of Linguistic Association of Nigeria, NERDC, Sheda, Abuja.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Aziza, R. O. (2008). Neutralization of contrast in the vowel system of Urhobo. Studies in African Linguistics, 37(1), 1–19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Baković, E., &amp; Blumenfeld, L. (2024). A formal typology of process interactions. Phonological Data and Analysis, 6(Article 3), 1–46.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Blache, P. (2000). Constraints, linguistic theories, and natural language processing. In D. N.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Christodoulakis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(Ed.), Natural language processing - NLP 2000 (pp. 221–232). Berlin: Springer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Verlag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Bolanle T.O. &amp; O. Oladimeji.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2021).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Vowel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elision in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Ikhin, an Edoid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language in South-south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Nigeria. Journal of Language Teaching and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Research 12(3): 352-361.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Calabrese, A. (2022). Historical notes on constraint-and-repair approaches. In B. E. Dresher &amp; H. van der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Hulst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(Eds.), The Oxford history of phonology (pp. 530–550). Oxford: Oxford University Press.  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Casali, R.F. (1996). Vowel elision in hiatus contexts. UCLA Working Papers in Phonology1: 18-56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Casali, R. F. (2011). Hiatus resolution. In M. van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Oostendorp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C. J.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Ewen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E. Hume, &amp; K. Rice (Eds.), Blackwell companion to phonology2 (pp. 1469–1495). Blackwell.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de Carvdho, F.O. (2013). Vowel elision and glide formation in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Ivie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(North Ibie). JWAL XL(2): 45-59.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Donwa-Ifode,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S.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 (1985). Glide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formation, elision, assimilation and contraction: A reassessment - Evidence from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Isoko. JWAL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15(2):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41-55.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Donwa-Ifode, S. O. (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1990). Transitional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Phonologies and their Implication for Orthographies: The Case of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Ora. JWAL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20(2):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3-18.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Egbokhare, F.O. (1990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). A phonology of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Emai. PhD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dissertation, University of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Ibadan.</a:t>
            </a:r>
          </a:p>
          <a:p>
            <a:pPr algn="just">
              <a:lnSpc>
                <a:spcPts val="1500"/>
              </a:lnSpc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1035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685800"/>
            <a:ext cx="8610600" cy="6019800"/>
          </a:xfrm>
        </p:spPr>
        <p:txBody>
          <a:bodyPr>
            <a:normAutofit/>
          </a:bodyPr>
          <a:lstStyle/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Ekiugbo, P. O. (2022). Rule Ordering in Uvwie.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Macrolinguistics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10 (1): 101-110.</a:t>
            </a:r>
          </a:p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Ekiugbo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P. O. (2024).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Configurational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constraints in the phonological grammar of Urhobo. PhD dissertation, Nnamdi Azikiwe University, Awka.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Ekiugbo, P. O., &amp; Ugorji, C. U. C. (2019). A descriptive phonology of the vowel system of Uvwie.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Linguistique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Langues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Africaines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5, 89–107.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Elugbe, B.O. (1972). Assimilation and elision in Urhobo and Ghotuo. Research notes 5(2-3): 45-49.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Eme, C. A. and P. O. Ekiugbo. (2024). Hiatus Resolution in Urhobo: A Constraint-Based Account. An-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Najah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Research Journal B (Humanities) 32(2): 403-418.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Hildebrandt, K. (2006). The areal and genealogical dimensions of hiatus. Paper presented at the workshop on Areal Typology,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DGfS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Bielefeld, Germany.</a:t>
            </a:r>
          </a:p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Hoffmann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C. (1973). The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vowel harmony system of Okpe monosyllabic verbs or Okpe - a nine-vowel language with only seven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vowels. Research Notes 6(1-3): 79-111.</a:t>
            </a:r>
          </a:p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Kari, E. E. (2011). Degema orthography. In O-M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Ndimele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and T.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Enyia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(eds.), Orthographies of Nigerian languages manual IX. Abuja: NERDC.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Kenstowicz,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M. &amp; C.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Kisseberth.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(1979). Generative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phonology. San Diego: Academic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Lacharité, D., &amp; Paradis, C. (1993). Introduction: The emergence of constraints in generative phonology and a comparison of three current constraint-based models. Canadian Journal of Linguistics, 38(2), 127–153. 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Legbeti, A.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(2022).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Tone and aspects of grammar in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Ósósọ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̀ , Edo, Nigeria.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PhD dissertation, University of Ibadan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Lewis, ’D. (2013). North Edoid relations and roots. PhD Dissertation, University of Ibadan.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Masagbor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G. (1989). Glide formation and vowel elision processes in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Ivie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(North Ibie). JWAL 19(1): 87-104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Murphy, A. (2019). Resolving conflicts with violable constraints: On the cross-modular parallelism of repairs.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Glossa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: A Journal of General Linguistics, 4(1), 1–39. 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Ngulube, I.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(2011).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The Egene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orthography. In O-M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Ndimele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and T.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Enyia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(eds.), Orthographies of Nigerian languages manual X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Abuja: NERDC.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Okolo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-Obi, B. (2014). Aspects of Olukumi phonology. MA Thesis, University of Nigeria,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Nsukka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ts val="1500"/>
              </a:lnSpc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7484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685800"/>
            <a:ext cx="8610600" cy="5943600"/>
          </a:xfrm>
        </p:spPr>
        <p:txBody>
          <a:bodyPr>
            <a:normAutofit fontScale="92500"/>
          </a:bodyPr>
          <a:lstStyle/>
          <a:p>
            <a:pPr algn="just">
              <a:lnSpc>
                <a:spcPts val="1500"/>
              </a:lnSpc>
            </a:pPr>
            <a:r>
              <a:rPr lang="vi-VN" sz="1400" dirty="0" smtClean="0">
                <a:latin typeface="Times New Roman" pitchFamily="18" charset="0"/>
                <a:cs typeface="Times New Roman" pitchFamily="18" charset="0"/>
              </a:rPr>
              <a:t>Ola</a:t>
            </a:r>
            <a:r>
              <a:rPr lang="vi-VN" sz="1400" dirty="0">
                <a:latin typeface="Times New Roman" pitchFamily="18" charset="0"/>
                <a:cs typeface="Times New Roman" pitchFamily="18" charset="0"/>
              </a:rPr>
              <a:t>, O. (1995). Optimality in Benue-Congo prosodic phonology and morphology. PhD Dissertation, University of British Columbia, Vancouver. 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r>
              <a:rPr lang="vi-VN" sz="1400" dirty="0" smtClean="0">
                <a:latin typeface="Times New Roman" pitchFamily="18" charset="0"/>
                <a:cs typeface="Times New Roman" pitchFamily="18" charset="0"/>
              </a:rPr>
              <a:t>Oladimeji</a:t>
            </a:r>
            <a:r>
              <a:rPr lang="vi-VN" sz="1400" dirty="0">
                <a:latin typeface="Times New Roman" pitchFamily="18" charset="0"/>
                <a:cs typeface="Times New Roman" pitchFamily="18" charset="0"/>
              </a:rPr>
              <a:t>, O. A. (2022). Vowel insertion in Ikhin, an Edoid language. Ò̩PÁǸBÀTÀ: LASU Journal of African Studies, 10, 264–275.</a:t>
            </a:r>
          </a:p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Omozuwa, V.E. (1993). Vowel elision, ‘floating’ tone, and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downstep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in Edo. 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Journal of Asia and African Studies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45:17-30.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Omozuwa, V.E.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(2010).  "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Vowel Coalescence" as Assimilation and Elision Processes: evidence from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Edo. In F.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Oyebade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&amp; T.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Olumuyiwa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(eds.), New findings in the study of Nigerian languages: A festschrift in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honour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Oladele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Awobuluyi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(Pp. 151-163).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Akungba-Akoko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Adekunle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Ajasin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University.</a:t>
            </a:r>
          </a:p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Orie, Ọ. Ọ., &amp; Pulleyblank, D. (2002). Yoruba vowel elision: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Minimality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effects. Natural Language &amp; Linguistic Theory, 20(1), 101–156. </a:t>
            </a:r>
          </a:p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Paradis, C. (1988).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Configurational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constraints: Structure or content. Toronto Working Papers in Linguistics, 9, 127–139.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Paradis, 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(1995).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Native and loanword  phonology as one.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In K.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Elenius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(Ed.), Proceedings of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lCPhS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95 (pp.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74–81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). Stockholm: Royal Institute of Technology.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Paradis, C., &amp; Lacharité, D. (1997). Preservation and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minimality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in loanword adaptation. Journal of Linguistics, 33, 379–430.</a:t>
            </a:r>
          </a:p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Paradis, C., &amp;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Prunet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J.-F. (1991). The special status of coronals: Internal and external evidence. San Diego: Academic Press.</a:t>
            </a:r>
          </a:p>
          <a:p>
            <a:pPr algn="just">
              <a:lnSpc>
                <a:spcPts val="1500"/>
              </a:lnSpc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Paradis, C., &amp;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Prunet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J.-F. (2000). Nasal vowels as two segments: Evidence from borrowings. Language, 76(2), 324–357.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Picard, M. (2003). On the emergence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resolution of hiatus. Folia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Linguistica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Historica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24(1–2), 47–57.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Prillop, K. (2018). Interacting processes in phonological theory. Phonology, 35(3), 441–479. 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Pruitt, K. (2023). Serialism and Opacity in Phonological Theory. Annual Review of Linguistics, 9(1), 497–517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ts val="1500"/>
              </a:lnSpc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Singh, R. (1987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). Well-formedness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conditions and phonological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theory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W. Dressler et al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.(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eds.),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Phonologica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1984. Cambridge: Cambridge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University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Press.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500"/>
              </a:lnSpc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404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Introduction </a:t>
            </a:r>
            <a:r>
              <a:rPr lang="en-US" dirty="0" smtClean="0"/>
              <a:t>(</a:t>
            </a:r>
            <a:r>
              <a:rPr lang="en-US" dirty="0"/>
              <a:t>4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001000" cy="5635752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Basically, </a:t>
            </a:r>
            <a:r>
              <a:rPr lang="en-US" sz="2800" dirty="0"/>
              <a:t>languages that do not tolerate hiatus have a constraint that prohibits such sequences of vowels (Ola, 1995; Orie &amp; Pulleyblank, 2002), as in (1). </a:t>
            </a:r>
            <a:endParaRPr lang="en-US" sz="2800" dirty="0" smtClean="0"/>
          </a:p>
          <a:p>
            <a:pPr marL="548640" lvl="2" algn="just">
              <a:spcBef>
                <a:spcPts val="600"/>
              </a:spcBef>
              <a:buSzPct val="70000"/>
            </a:pPr>
            <a:r>
              <a:rPr lang="en-US" sz="2800" dirty="0" smtClean="0"/>
              <a:t>1. NoHiatus</a:t>
            </a:r>
            <a:r>
              <a:rPr lang="en-US" sz="2800" dirty="0"/>
              <a:t>: Sequences of vowels are prohibited (Orie &amp; Pulleyblank, 2002:110</a:t>
            </a:r>
            <a:r>
              <a:rPr lang="en-US" sz="2800" dirty="0" smtClean="0"/>
              <a:t>).</a:t>
            </a:r>
          </a:p>
          <a:p>
            <a:pPr marL="548640" lvl="2" algn="just">
              <a:spcBef>
                <a:spcPts val="600"/>
              </a:spcBef>
              <a:buSzPct val="70000"/>
            </a:pPr>
            <a:endParaRPr lang="en-US" sz="2800" dirty="0"/>
          </a:p>
          <a:p>
            <a:pPr algn="just"/>
            <a:r>
              <a:rPr lang="en-US" sz="2800" dirty="0"/>
              <a:t>There are other views on why languages do not tolerate hiatus, such as argument positing that hiatus resolution is motivated by the “need to avoid onsetless syllables” (</a:t>
            </a:r>
            <a:r>
              <a:rPr lang="en-US" sz="2800" dirty="0" err="1"/>
              <a:t>Casali</a:t>
            </a:r>
            <a:r>
              <a:rPr lang="en-US" sz="2800" dirty="0"/>
              <a:t>, 2011:1484</a:t>
            </a:r>
            <a:r>
              <a:rPr lang="en-US" sz="2800" dirty="0" smtClean="0"/>
              <a:t>).</a:t>
            </a:r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54622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Introduction </a:t>
            </a:r>
            <a:r>
              <a:rPr lang="en-US" dirty="0" smtClean="0"/>
              <a:t>(</a:t>
            </a:r>
            <a:r>
              <a:rPr lang="en-US" dirty="0"/>
              <a:t>5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001000" cy="5635752"/>
          </a:xfrm>
        </p:spPr>
        <p:txBody>
          <a:bodyPr>
            <a:noAutofit/>
          </a:bodyPr>
          <a:lstStyle/>
          <a:p>
            <a:pPr algn="just"/>
            <a:r>
              <a:rPr lang="en-US" sz="2800" dirty="0"/>
              <a:t>However, </a:t>
            </a:r>
            <a:r>
              <a:rPr lang="en-US" sz="2800" dirty="0" err="1"/>
              <a:t>Orie</a:t>
            </a:r>
            <a:r>
              <a:rPr lang="en-US" sz="2800" dirty="0"/>
              <a:t> and </a:t>
            </a:r>
            <a:r>
              <a:rPr lang="en-US" sz="2800" dirty="0" err="1"/>
              <a:t>Pulleyblank</a:t>
            </a:r>
            <a:r>
              <a:rPr lang="en-US" sz="2800" dirty="0"/>
              <a:t> (2002) show that attributing hiatus resolution to ONSET (in Yoruba) misses important generalizations about the conditions that govern the distribution of different hiatus resolution strategies across different contexts (</a:t>
            </a:r>
            <a:r>
              <a:rPr lang="en-US" sz="2800" dirty="0" err="1"/>
              <a:t>Casali</a:t>
            </a:r>
            <a:r>
              <a:rPr lang="en-US" sz="2800" dirty="0"/>
              <a:t>, 2011). </a:t>
            </a:r>
            <a:endParaRPr lang="en-US" sz="2800" dirty="0" smtClean="0"/>
          </a:p>
          <a:p>
            <a:pPr algn="just"/>
            <a:r>
              <a:rPr lang="en-US" sz="2800" dirty="0" smtClean="0"/>
              <a:t>Phonological </a:t>
            </a:r>
            <a:r>
              <a:rPr lang="en-US" sz="2800" dirty="0"/>
              <a:t>constraints play crucial roles in shaping language patterns.</a:t>
            </a:r>
          </a:p>
          <a:p>
            <a:pPr algn="just"/>
            <a:r>
              <a:rPr lang="en-US" sz="2800" dirty="0"/>
              <a:t>The demands they place on the phonological grammar of a language and the need to satisfy them is the single driving force for the application of repair operations in </a:t>
            </a:r>
            <a:r>
              <a:rPr lang="en-US" sz="2800" dirty="0" smtClean="0"/>
              <a:t>languages.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86030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/>
              <a:t>Introduction </a:t>
            </a:r>
            <a:r>
              <a:rPr lang="en-US" dirty="0" smtClean="0"/>
              <a:t>(6)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467600" cy="5638800"/>
          </a:xfrm>
        </p:spPr>
        <p:txBody>
          <a:bodyPr>
            <a:noAutofit/>
          </a:bodyPr>
          <a:lstStyle/>
          <a:p>
            <a:pPr algn="just"/>
            <a:r>
              <a:rPr lang="en-US" sz="2800" dirty="0"/>
              <a:t>Therefore, a repair operation is </a:t>
            </a:r>
            <a:r>
              <a:rPr lang="en-GB" sz="2800" dirty="0"/>
              <a:t>“a particular structural change licenced to avoid an illicit output configuration.” (Murphy, 2019:1)</a:t>
            </a:r>
            <a:endParaRPr lang="en-US" sz="2800" dirty="0"/>
          </a:p>
          <a:p>
            <a:pPr algn="just"/>
            <a:r>
              <a:rPr lang="en-US" sz="2800" dirty="0" smtClean="0"/>
              <a:t>Implicitly, ill-formed </a:t>
            </a:r>
            <a:r>
              <a:rPr lang="en-US" sz="2800" dirty="0"/>
              <a:t>structures </a:t>
            </a:r>
            <a:r>
              <a:rPr lang="en-US" sz="2800" dirty="0" smtClean="0"/>
              <a:t>require repairs only to ensure that structures and contents conform to constraints: </a:t>
            </a:r>
          </a:p>
          <a:p>
            <a:pPr lvl="1" algn="just"/>
            <a:r>
              <a:rPr lang="en-GB" sz="2800" dirty="0" smtClean="0"/>
              <a:t>“repair operation applies only when a constraint is violated in order to preserve the integrity of the constraint” (Ekiugbo, 2024:30-31).</a:t>
            </a:r>
            <a:endParaRPr lang="en-US" sz="2800" dirty="0" smtClean="0"/>
          </a:p>
          <a:p>
            <a:pPr algn="just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142690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/>
              <a:t>Introduction </a:t>
            </a:r>
            <a:r>
              <a:rPr lang="en-US" dirty="0" smtClean="0"/>
              <a:t>(7)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696200" cy="5638800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However, repair operations differ from general </a:t>
            </a:r>
            <a:r>
              <a:rPr lang="en-US" sz="2800" dirty="0"/>
              <a:t>processes, an idea </a:t>
            </a:r>
            <a:r>
              <a:rPr lang="en-US" sz="2800" dirty="0" smtClean="0"/>
              <a:t>which is </a:t>
            </a:r>
            <a:r>
              <a:rPr lang="en-US" sz="2800" dirty="0"/>
              <a:t>relevant to the discussion in this study</a:t>
            </a:r>
            <a:r>
              <a:rPr lang="en-US" sz="2800" dirty="0" smtClean="0"/>
              <a:t>.</a:t>
            </a:r>
          </a:p>
          <a:p>
            <a:pPr algn="just"/>
            <a:r>
              <a:rPr lang="en-GB" sz="2800" dirty="0" smtClean="0"/>
              <a:t>It has been argued in the literature that phonological processes are of two types: general processes and repair </a:t>
            </a:r>
            <a:r>
              <a:rPr lang="en-GB" sz="2800" dirty="0"/>
              <a:t>strategies (</a:t>
            </a:r>
            <a:r>
              <a:rPr lang="en-GB" sz="2800" dirty="0" smtClean="0"/>
              <a:t>Singh, 1987; Calabrese, 2022).</a:t>
            </a:r>
          </a:p>
          <a:p>
            <a:pPr algn="just"/>
            <a:r>
              <a:rPr lang="en-GB" sz="2800" dirty="0" smtClean="0"/>
              <a:t>This distinction is based on the observation that certain processes </a:t>
            </a:r>
            <a:r>
              <a:rPr lang="en-US" sz="2800" dirty="0"/>
              <a:t>often apply to fix structures </a:t>
            </a:r>
            <a:r>
              <a:rPr lang="en-US" sz="2800" dirty="0" smtClean="0"/>
              <a:t>or contents that </a:t>
            </a:r>
            <a:r>
              <a:rPr lang="en-US" sz="2800" dirty="0"/>
              <a:t>violate language-specific </a:t>
            </a:r>
            <a:r>
              <a:rPr lang="en-US" sz="2800" dirty="0" smtClean="0"/>
              <a:t>constraints</a:t>
            </a:r>
            <a:r>
              <a:rPr lang="en-GB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9790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/>
              <a:t>Introduction </a:t>
            </a:r>
            <a:r>
              <a:rPr lang="en-US" dirty="0" smtClean="0"/>
              <a:t>(8)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467600" cy="5638800"/>
          </a:xfrm>
        </p:spPr>
        <p:txBody>
          <a:bodyPr>
            <a:noAutofit/>
          </a:bodyPr>
          <a:lstStyle/>
          <a:p>
            <a:pPr algn="just"/>
            <a:r>
              <a:rPr lang="en-GB" sz="2800" dirty="0" smtClean="0"/>
              <a:t>Repair </a:t>
            </a:r>
            <a:r>
              <a:rPr lang="en-GB" sz="2800" dirty="0"/>
              <a:t>processes are processes employed to repair segments and/or structures that violate any constraint (Paradis, 1988; Lacharité, 1993; Paradis and Prunet 1991).</a:t>
            </a:r>
            <a:endParaRPr lang="en-US" sz="2800" dirty="0"/>
          </a:p>
          <a:p>
            <a:pPr algn="just"/>
            <a:r>
              <a:rPr lang="en-GB" sz="2800" dirty="0" smtClean="0"/>
              <a:t>Following </a:t>
            </a:r>
            <a:r>
              <a:rPr lang="en-GB" sz="2800" dirty="0"/>
              <a:t>Paradis and Lacharité (1997), a repair strategy is a universal, non-contextual rule that is always driven by a given </a:t>
            </a:r>
            <a:r>
              <a:rPr lang="en-GB" sz="2800" dirty="0" smtClean="0"/>
              <a:t>constraint.</a:t>
            </a:r>
          </a:p>
          <a:p>
            <a:pPr algn="just"/>
            <a:r>
              <a:rPr lang="en-US" sz="2800" dirty="0"/>
              <a:t>General phonological processes are language-wide </a:t>
            </a:r>
            <a:r>
              <a:rPr lang="en-US" sz="2800" dirty="0" smtClean="0"/>
              <a:t>patterns and ‘contextual’ (Paradis</a:t>
            </a:r>
            <a:r>
              <a:rPr lang="en-US" sz="2800" dirty="0"/>
              <a:t>, </a:t>
            </a:r>
            <a:r>
              <a:rPr lang="en-US" sz="2800" dirty="0" smtClean="0"/>
              <a:t>1988)</a:t>
            </a:r>
            <a:endParaRPr lang="en-GB" sz="2800" dirty="0"/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79578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3433</TotalTime>
  <Words>4729</Words>
  <Application>Microsoft Office PowerPoint</Application>
  <PresentationFormat>On-screen Show (4:3)</PresentationFormat>
  <Paragraphs>529</Paragraphs>
  <Slides>42</Slides>
  <Notes>42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Oriel</vt:lpstr>
      <vt:lpstr>Rethinking the Interaction between Glide Formation  and Vowel Elision in Edoid Languages</vt:lpstr>
      <vt:lpstr>INTRODUCTION (1)</vt:lpstr>
      <vt:lpstr>Introduction (2)</vt:lpstr>
      <vt:lpstr>Introduction (3)</vt:lpstr>
      <vt:lpstr>Introduction (4)</vt:lpstr>
      <vt:lpstr>Introduction (5)</vt:lpstr>
      <vt:lpstr>Introduction (6)</vt:lpstr>
      <vt:lpstr>Introduction (7)</vt:lpstr>
      <vt:lpstr>Introduction (8)</vt:lpstr>
      <vt:lpstr>Introduction (9)</vt:lpstr>
      <vt:lpstr>Introduction (10)</vt:lpstr>
      <vt:lpstr>Introduction (11)</vt:lpstr>
      <vt:lpstr>Empirical Review (1)</vt:lpstr>
      <vt:lpstr>PowerPoint Presentation</vt:lpstr>
      <vt:lpstr>Empirical Review (2)</vt:lpstr>
      <vt:lpstr>Empirical Review (3)</vt:lpstr>
      <vt:lpstr>Empirical Review (4)</vt:lpstr>
      <vt:lpstr>Empirical Review (5)</vt:lpstr>
      <vt:lpstr>Empirical Review (6)</vt:lpstr>
      <vt:lpstr>Empirical Review (7)</vt:lpstr>
      <vt:lpstr>Empirical Review (8)</vt:lpstr>
      <vt:lpstr>Empirical Review (9)</vt:lpstr>
      <vt:lpstr>Empirical Review (10)</vt:lpstr>
      <vt:lpstr>Empirical Review (11)</vt:lpstr>
      <vt:lpstr>Empirical Review (12)</vt:lpstr>
      <vt:lpstr>Empirical Review (13)</vt:lpstr>
      <vt:lpstr>Empirical Review (14)</vt:lpstr>
      <vt:lpstr>Empirical Review (15)</vt:lpstr>
      <vt:lpstr>Empirical Review (16)</vt:lpstr>
      <vt:lpstr>Empirical Review (17)</vt:lpstr>
      <vt:lpstr>Discussion (1)</vt:lpstr>
      <vt:lpstr>Discussion (2)</vt:lpstr>
      <vt:lpstr>Discussion (3)</vt:lpstr>
      <vt:lpstr>Discussion (4)</vt:lpstr>
      <vt:lpstr>Discussion (5)</vt:lpstr>
      <vt:lpstr>Discussion (5)</vt:lpstr>
      <vt:lpstr>Discussion (6)</vt:lpstr>
      <vt:lpstr>Discussion (7)</vt:lpstr>
      <vt:lpstr>Conclusion</vt:lpstr>
      <vt:lpstr>References</vt:lpstr>
      <vt:lpstr>References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Rethinking the interaction between Vowel Elision and Glide Formation in Urhobo</dc:title>
  <dc:creator>Editor</dc:creator>
  <cp:lastModifiedBy>Editor</cp:lastModifiedBy>
  <cp:revision>338</cp:revision>
  <cp:lastPrinted>2024-11-19T21:08:33Z</cp:lastPrinted>
  <dcterms:created xsi:type="dcterms:W3CDTF">2024-09-09T17:10:28Z</dcterms:created>
  <dcterms:modified xsi:type="dcterms:W3CDTF">2024-11-20T07:26:21Z</dcterms:modified>
</cp:coreProperties>
</file>