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y="5143500" cx="9144000"/>
  <p:notesSz cx="6858000" cy="9144000"/>
  <p:embeddedFontLst>
    <p:embeddedFont>
      <p:font typeface="Sedan SC"/>
      <p:regular r:id="rId59"/>
    </p:embeddedFont>
    <p:embeddedFont>
      <p:font typeface="Tahoma"/>
      <p:regular r:id="rId60"/>
      <p:bold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font" Target="fonts/Tahoma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Tahoma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SedanSC-regular.fntdata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a0366c83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a0366c8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a0366c83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a0366c83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de812927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ede812927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h38e5932410953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h38e5932410953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de812927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ede812927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8b7aac04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8b7aac04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8b7aac04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f8b7aac04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38e59324109533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h38e59324109533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38e59324109533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h38e59324109533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38e59324109533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h38e59324109533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h38e593241095333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h38e593241095333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38e59324109533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h38e59324109533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h38e593241095333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h38e593241095333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h38e593241095333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h38e593241095333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h38e593241095333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h38e593241095333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h38e593241095333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h38e593241095333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h38e593241095333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h38e593241095333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h38e593241095333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h38e593241095333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h38e59324109533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h38e59324109533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h38e59324109533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h38e59324109533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h38e593241095333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h38e593241095333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38e593241095333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h38e593241095333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h38e593241095333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h38e593241095333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h38e593241095333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h38e593241095333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h38e593241095333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h38e593241095333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h38e593241095333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h38e593241095333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h38e593241095333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h38e593241095333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8b7aac04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f8b7aac04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8b7aac041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f8b7aac041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f8b7aac041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f8b7aac041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h47ceb57b229ed332_24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h47ceb57b229ed332_24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h47ceb57b229ed332_24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h47ceb57b229ed332_24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8b7aac04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f8b7aac04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h47ceb57b229ed332_2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h47ceb57b229ed332_2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edea921cf3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edea921cf3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a9711034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fa9711034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fa97110346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fa9711034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fa97110346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fa9711034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fa9711034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fa9711034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fa9711034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fa9711034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fa97110346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fa97110346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b5ec787a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fb5ec787a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fa97110346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fa97110346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h47ceb57b229ed332_24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h47ceb57b229ed332_2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h47ceb57b229ed332_2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h47ceb57b229ed332_2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fbac18a43e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fbac18a43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h74c834b9acb1dec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h74c834b9acb1dec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h47ceb57b229ed332_24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h47ceb57b229ed332_24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h47ceb57b229ed332_24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h47ceb57b229ed332_24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edea921cf3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edea921cf3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h3f077d4153c4b4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h3f077d4153c4b4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h3f077d4153c4b48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h3f077d4153c4b48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s://doi.org/10.1163/18776930-00501004" TargetMode="Externa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291919" y="256023"/>
            <a:ext cx="6686700" cy="30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The shy </a:t>
            </a:r>
            <a:r>
              <a:rPr b="1" lang="en" sz="25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definite suffix</a:t>
            </a:r>
            <a:r>
              <a:rPr b="1" lang="en" sz="25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 of Maaloula </a:t>
            </a:r>
            <a:br>
              <a:rPr b="1" lang="en" sz="25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n" sz="25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Neo-Aramaic</a:t>
            </a:r>
            <a:endParaRPr b="1" sz="2000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Noam Faust</a:t>
            </a:r>
            <a:endParaRPr sz="2200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Univ. Paris 8 CNRS SFL</a:t>
            </a:r>
            <a:endParaRPr sz="1300">
              <a:solidFill>
                <a:srgbClr val="AA2214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Nicola Lampitelli </a:t>
            </a:r>
            <a:endParaRPr sz="2200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Univ. Paris Nanterre CNRS Modyco</a:t>
            </a:r>
            <a:endParaRPr sz="1300">
              <a:solidFill>
                <a:srgbClr val="AA2214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  		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with </a:t>
            </a:r>
            <a:r>
              <a:rPr lang="en" sz="13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Rimon Wehbi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</a:t>
            </a: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 U</a:t>
            </a: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ni</a:t>
            </a: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v. of Düsseldorf   		</a:t>
            </a:r>
            <a:r>
              <a:rPr lang="en" sz="1300">
                <a:solidFill>
                  <a:srgbClr val="98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1300">
              <a:solidFill>
                <a:srgbClr val="98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198250" y="4644300"/>
            <a:ext cx="39459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AfAf3, October 9th 2026, Princeton </a:t>
            </a: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MAALOULA NEO-ARAMAIC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77001"/>
            <a:ext cx="4258600" cy="31939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03613" y="864536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Described and analyzed in Arnold (1990), Eid (2024).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974" y="1377000"/>
            <a:ext cx="3884776" cy="31939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0" name="Google Shape;70;p14"/>
          <p:cNvSpPr txBox="1"/>
          <p:nvPr/>
        </p:nvSpPr>
        <p:spPr>
          <a:xfrm>
            <a:off x="7120275" y="4472975"/>
            <a:ext cx="2023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Images from Wikipedia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MAALOULA NEO-ARAMAIC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03613" y="864536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Described and analyzed in Arnold (1990), Eid (2024).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Unique among Neo-Aramaic languages in preserving prefixal conjugations.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Has featured (ttbook)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only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in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descriptively oriented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work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today: the expression of definiteness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ROAD MAP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27063" y="1091023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Facts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 	▪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definiteness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in Constructs?  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definiteness of direct objects (DOM)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Indirect definiteness marking: numerals, relative clauses, N+A sequences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Formal proposal concerning N+A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The definiteness marker is additional syllabic space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French 3pl, Somail F = Maaloula definiteness marking on Adjectives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Puzzle for further empuzzlement</a:t>
            </a:r>
            <a:r>
              <a:rPr lang="en" sz="210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2400">
                <a:latin typeface="Tahoma"/>
                <a:ea typeface="Tahoma"/>
                <a:cs typeface="Tahoma"/>
                <a:sym typeface="Tahoma"/>
              </a:rPr>
              <a:t> 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						                  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ROAD MAP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27063" y="1091023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Facts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 	▪ definiteness in Constructs?  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definiteness of direct objects (DOM)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I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ndirect definiteness marking: numerals, relative clauses, N+A sequences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Formal proposal concerning N+A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The definiteness marker is additional syllabic space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French 3pl, Somail F = Maaloula definiteness marking on Adjectives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Puzzle for further empuzzlement </a:t>
            </a:r>
            <a:r>
              <a:rPr lang="en" sz="24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24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97" name="Google Shape;97;p17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NOMINAL MARKERS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327075" y="1091024"/>
            <a:ext cx="8520600" cy="19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								F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SG		[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felma]		‘the/a movie’		[warəqθa]	‘the/a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PL		[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filmō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	‘the/- movies’		[warqōθa]	‘the/- papers’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4" name="Google Shape;104;p18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						                  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06" name="Google Shape;106;p18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NOMINAL MARKERS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327075" y="1091026"/>
            <a:ext cx="8520600" cy="3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								F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SG		[felm-a]		‘the/a movie’		[warəq-θ-a]	‘the/a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PL		[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film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-ō]		‘the/- movies’		[warq-ō-θ-a]	‘the/- movies’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Most SG nouns end in [-a]. Plurals have an [ō],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but FPL also has [-a]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Most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F nouns end in [-θ-a] or [-ʧ-a]. 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No M nouns end in non-radical [-θ-a] or [-ʧ-a].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3" name="Google Shape;113;p19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15" name="Google Shape;115;p19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NOMINAL MARKERS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327075" y="1091026"/>
            <a:ext cx="8520600" cy="3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								F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SG		[felm-a]		‘the/a movie’		[warəq-θ-a]	‘the/a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PL		[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film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-ō]		‘the/- movies’		[warq-ō-θ-a]	‘the/- movies’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 ⇔ /θ/ or /ʧ/	 		??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⇔ /a/ 			(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?? = SG</a:t>
            </a:r>
            <a:r>
              <a:rPr baseline="30000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?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)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PL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⇔ /ō/ 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0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24" name="Google Shape;124;p20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IN CONSTRUCTS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327075" y="869350"/>
            <a:ext cx="8520600" cy="3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nohr-a				‘a/the light’	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b. 	sajjōr-ʧ-a			‘a/the car’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c. 	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sajjōr-ʧ-a		‘carlight’		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  	*nohr-a sajjōr-ʧ-a 	</a:t>
            </a:r>
            <a:endParaRPr sz="20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*nohr-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summuq sajjōr-ʧ-a 	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	*nohr-a summuq-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sajjōr-ʧ-a 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 	</a:t>
            </a:r>
            <a:r>
              <a:rPr lang="en" sz="2000">
                <a:solidFill>
                  <a:schemeClr val="dk1"/>
                </a:solidFill>
              </a:rPr>
              <a:t>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sajjōr-ʧ-a summuq 		‘red carlight’</a:t>
            </a:r>
            <a:r>
              <a:rPr lang="en" sz="2000">
                <a:solidFill>
                  <a:schemeClr val="dk1"/>
                </a:solidFill>
              </a:rPr>
              <a:t>		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1" name="Google Shape;131;p21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21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5570150" y="2287850"/>
            <a:ext cx="3029700" cy="4902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Similar to Semitic Construct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IN CONSTRUCTS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27075" y="869350"/>
            <a:ext cx="8520600" cy="3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nohr-a				‘a/the light’	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b. 	sajjōr-ʧ-a			‘a/the car’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c. 	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sajjōr-ʧ-a		‘carlight’			DEF?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  </a:t>
            </a:r>
            <a:r>
              <a:rPr lang="en" sz="2000">
                <a:solidFill>
                  <a:schemeClr val="dk1"/>
                </a:solidFill>
              </a:rPr>
              <a:t>	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43" name="Google Shape;143;p22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327075" y="2512225"/>
            <a:ext cx="7944000" cy="1511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Correl (1978): “constructs are not necessarily definite”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</a:t>
            </a:r>
            <a:r>
              <a:rPr lang="en" sz="2000">
                <a:solidFill>
                  <a:schemeClr val="dk1"/>
                </a:solidFill>
              </a:rPr>
              <a:t>Arnold (1990): “constructs are always definite”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([il] is similar to the Arabic definite article)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IN CONSTRUCTS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327075" y="869350"/>
            <a:ext cx="8520600" cy="3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In fact, this depends on context.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	…we were looking at Noam’s car, and suddenly </a:t>
            </a:r>
            <a:endParaRPr sz="2000">
              <a:solidFill>
                <a:schemeClr val="dk1"/>
              </a:solidFill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ʔanhar 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sajjōr-ʧ-a		‘the carlight flickered’	+DEF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  </a:t>
            </a:r>
            <a:r>
              <a:rPr lang="en" sz="2000">
                <a:solidFill>
                  <a:schemeClr val="dk1"/>
                </a:solidFill>
              </a:rPr>
              <a:t>	…we were walking in the street and suddenly </a:t>
            </a:r>
            <a:endParaRPr sz="2000">
              <a:solidFill>
                <a:schemeClr val="dk1"/>
              </a:solidFill>
            </a:endParaRPr>
          </a:p>
          <a:p>
            <a:pPr indent="457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ʔanhar 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sajjōr-ʧ-a		‘a carlight flickered’		-DEF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 ▪ No DEF marking in the construct!</a:t>
            </a:r>
            <a:r>
              <a:rPr lang="en" sz="2000">
                <a:solidFill>
                  <a:schemeClr val="dk1"/>
                </a:solidFill>
              </a:rPr>
              <a:t>	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51" name="Google Shape;151;p23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53" name="Google Shape;153;p23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IN CONSTRUCTS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327075" y="869350"/>
            <a:ext cx="8520600" cy="3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ʔanhar    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sajjōr-ʧ-a   ‘a/the carlight flickered’	</a:t>
            </a:r>
            <a:r>
              <a:rPr lang="en" sz="2000">
                <a:solidFill>
                  <a:srgbClr val="9900FF"/>
                </a:solidFill>
              </a:rPr>
              <a:t>0DEF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flickered  light-</a:t>
            </a:r>
            <a:r>
              <a:rPr lang="en" sz="20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gen</a:t>
            </a:r>
            <a:r>
              <a:rPr lang="en" sz="2000">
                <a:solidFill>
                  <a:schemeClr val="dk1"/>
                </a:solidFill>
              </a:rPr>
              <a:t>  car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0" name="Google Shape;160;p24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62" name="Google Shape;162;p24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ROAD MAP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327063" y="1091023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Facts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 	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definiteness in Constructs?  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definiteness of direct objects (DOM)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I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ndirect definiteness marking: numerals, relative clauses, N+A sequences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Formal Proposal concerning N+A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The definiteness marker is additional syllabic space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French 3pl, Somail F = Maaloula definiteness marking on Adjectives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Puzzle for further empuzzlement </a:t>
            </a:r>
            <a:r>
              <a:rPr lang="en" sz="24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24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25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71" name="Google Shape;171;p25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7" name="Google Shape;177;p26"/>
          <p:cNvSpPr txBox="1"/>
          <p:nvPr>
            <p:ph idx="1" type="body"/>
          </p:nvPr>
        </p:nvSpPr>
        <p:spPr>
          <a:xfrm>
            <a:off x="327075" y="1091024"/>
            <a:ext cx="8520600" cy="33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ʔiħim              felm-a    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a/the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movie’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</a:rPr>
              <a:t>b.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          felm-a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	</a:t>
            </a:r>
            <a:r>
              <a:rPr lang="en" sz="2000">
                <a:solidFill>
                  <a:schemeClr val="dk1"/>
                </a:solidFill>
              </a:rPr>
              <a:t>c</a:t>
            </a:r>
            <a:r>
              <a:rPr lang="en" sz="2000">
                <a:solidFill>
                  <a:schemeClr val="dk1"/>
                </a:solidFill>
              </a:rPr>
              <a:t>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e</a:t>
            </a:r>
            <a:r>
              <a:rPr lang="en" sz="2000">
                <a:solidFill>
                  <a:schemeClr val="dk1"/>
                </a:solidFill>
              </a:rPr>
              <a:t>    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x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y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				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x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obj.3msg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chemeClr val="dk1"/>
                </a:solidFill>
                <a:highlight>
                  <a:srgbClr val="FFF2CC"/>
                </a:highlight>
                <a:latin typeface="Tahoma"/>
                <a:ea typeface="Tahoma"/>
                <a:cs typeface="Tahoma"/>
                <a:sym typeface="Tahoma"/>
              </a:rPr>
              <a:t>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movie’					‘he saw it’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8" name="Google Shape;178;p26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80" name="Google Shape;180;p26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6" name="Google Shape;186;p27"/>
          <p:cNvSpPr txBox="1"/>
          <p:nvPr>
            <p:ph idx="1" type="body"/>
          </p:nvPr>
        </p:nvSpPr>
        <p:spPr>
          <a:xfrm>
            <a:off x="327075" y="1091024"/>
            <a:ext cx="8520600" cy="33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ʔiħim              felm-a    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a/the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movie’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</a:rPr>
              <a:t>b.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          felm-a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	</a:t>
            </a:r>
            <a:r>
              <a:rPr lang="en" sz="2000">
                <a:solidFill>
                  <a:schemeClr val="dk1"/>
                </a:solidFill>
              </a:rPr>
              <a:t>c</a:t>
            </a:r>
            <a:r>
              <a:rPr lang="en" sz="2000">
                <a:solidFill>
                  <a:schemeClr val="dk1"/>
                </a:solidFill>
              </a:rPr>
              <a:t>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e</a:t>
            </a:r>
            <a:r>
              <a:rPr lang="en" sz="2000">
                <a:solidFill>
                  <a:schemeClr val="dk1"/>
                </a:solidFill>
              </a:rPr>
              <a:t>    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x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y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			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x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obj.3msg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chemeClr val="dk1"/>
                </a:solidFill>
                <a:highlight>
                  <a:srgbClr val="FFF2CC"/>
                </a:highlight>
                <a:latin typeface="Tahoma"/>
                <a:ea typeface="Tahoma"/>
                <a:cs typeface="Tahoma"/>
                <a:sym typeface="Tahoma"/>
              </a:rPr>
              <a:t>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movie’					‘he saw it’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Arnold (1990) calls the -n- a “bindenmorphem”;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7" name="Google Shape;187;p27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7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89" name="Google Shape;189;p27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5" name="Google Shape;195;p28"/>
          <p:cNvSpPr txBox="1"/>
          <p:nvPr>
            <p:ph idx="1" type="body"/>
          </p:nvPr>
        </p:nvSpPr>
        <p:spPr>
          <a:xfrm>
            <a:off x="327075" y="1091024"/>
            <a:ext cx="8520600" cy="33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ʔiħim              felm-a    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a/the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movie’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</a:rPr>
              <a:t>b.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               felm-a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	</a:t>
            </a:r>
            <a:r>
              <a:rPr lang="en" sz="2000">
                <a:solidFill>
                  <a:schemeClr val="dk1"/>
                </a:solidFill>
              </a:rPr>
              <a:t>c</a:t>
            </a:r>
            <a:r>
              <a:rPr lang="en" sz="2000">
                <a:solidFill>
                  <a:schemeClr val="dk1"/>
                </a:solidFill>
              </a:rPr>
              <a:t>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e</a:t>
            </a:r>
            <a:r>
              <a:rPr lang="en" sz="2000">
                <a:solidFill>
                  <a:schemeClr val="dk1"/>
                </a:solidFill>
              </a:rPr>
              <a:t>    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y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		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obj.3msg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chemeClr val="dk1"/>
                </a:solidFill>
                <a:highlight>
                  <a:srgbClr val="FFF2CC"/>
                </a:highlight>
                <a:latin typeface="Tahoma"/>
                <a:ea typeface="Tahoma"/>
                <a:cs typeface="Tahoma"/>
                <a:sym typeface="Tahoma"/>
              </a:rPr>
              <a:t>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movie’					‘he saw it’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Arnold (1990) calls the -n- a “bindenmorphem”;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but we can say it’s a differential object marker 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.</a:t>
            </a:r>
            <a:endParaRPr sz="2100">
              <a:solidFill>
                <a:schemeClr val="dk1"/>
              </a:solidFill>
              <a:latin typeface="Sedan SC"/>
              <a:ea typeface="Sedan SC"/>
              <a:cs typeface="Sedan SC"/>
              <a:sym typeface="Sedan SC"/>
            </a:endParaRPr>
          </a:p>
        </p:txBody>
      </p:sp>
      <p:sp>
        <p:nvSpPr>
          <p:cNvPr id="196" name="Google Shape;196;p28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28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198" name="Google Shape;198;p28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4" name="Google Shape;204;p29"/>
          <p:cNvSpPr txBox="1"/>
          <p:nvPr>
            <p:ph idx="1" type="body"/>
          </p:nvPr>
        </p:nvSpPr>
        <p:spPr>
          <a:xfrm>
            <a:off x="327075" y="1091024"/>
            <a:ext cx="8520600" cy="33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ʔiħim          		robert   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	Robert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Robert’ (not sure whether it DeNiro or Redford)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</a:rPr>
              <a:t>b.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                </a:t>
            </a:r>
            <a:r>
              <a:rPr lang="en" sz="2000">
                <a:solidFill>
                  <a:schemeClr val="dk1"/>
                </a:solidFill>
              </a:rPr>
              <a:t>robert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	</a:t>
            </a:r>
            <a:r>
              <a:rPr lang="en" sz="2000">
                <a:solidFill>
                  <a:schemeClr val="dk1"/>
                </a:solidFill>
              </a:rPr>
              <a:t>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y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Robert	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</a:t>
            </a: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w Robert</a:t>
            </a: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’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</a:t>
            </a:r>
            <a:endParaRPr sz="2100">
              <a:solidFill>
                <a:schemeClr val="dk1"/>
              </a:solidFill>
              <a:latin typeface="Sedan SC"/>
              <a:ea typeface="Sedan SC"/>
              <a:cs typeface="Sedan SC"/>
              <a:sym typeface="Sedan SC"/>
            </a:endParaRPr>
          </a:p>
        </p:txBody>
      </p:sp>
      <p:sp>
        <p:nvSpPr>
          <p:cNvPr id="205" name="Google Shape;205;p29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07" name="Google Shape;207;p29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3808700" y="3567875"/>
            <a:ext cx="4814700" cy="4914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But what is </a:t>
            </a:r>
            <a:r>
              <a:rPr lang="en" sz="1800">
                <a:solidFill>
                  <a:srgbClr val="9900FF"/>
                </a:solidFill>
              </a:rPr>
              <a:t>il</a:t>
            </a:r>
            <a:r>
              <a:rPr lang="en" sz="1800">
                <a:solidFill>
                  <a:schemeClr val="dk1"/>
                </a:solidFill>
              </a:rPr>
              <a:t>? We are still not sure.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4" name="Google Shape;214;p30"/>
          <p:cNvSpPr txBox="1"/>
          <p:nvPr>
            <p:ph idx="1" type="body"/>
          </p:nvPr>
        </p:nvSpPr>
        <p:spPr>
          <a:xfrm>
            <a:off x="327075" y="1091024"/>
            <a:ext cx="8520600" cy="337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/il/ does not need to be next to the nominal object: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     </a:t>
            </a:r>
            <a:r>
              <a:rPr lang="en" sz="2000">
                <a:solidFill>
                  <a:schemeClr val="dk1"/>
                </a:solidFill>
              </a:rPr>
              <a:t>ap</a:t>
            </a:r>
            <a:r>
              <a:rPr lang="en" sz="2000">
                <a:solidFill>
                  <a:schemeClr val="dk1"/>
                </a:solidFill>
              </a:rPr>
              <a:t>p</a:t>
            </a:r>
            <a:r>
              <a:rPr lang="en" sz="2000">
                <a:solidFill>
                  <a:schemeClr val="dk1"/>
                </a:solidFill>
              </a:rPr>
              <a:t>=</a:t>
            </a:r>
            <a:r>
              <a:rPr lang="en" sz="2000">
                <a:solidFill>
                  <a:srgbClr val="9900FF"/>
                </a:solidFill>
              </a:rPr>
              <a:t>l</a:t>
            </a:r>
            <a:r>
              <a:rPr lang="en" sz="2000">
                <a:solidFill>
                  <a:schemeClr val="dk1"/>
                </a:solidFill>
              </a:rPr>
              <a:t>=el-</a:t>
            </a:r>
            <a:r>
              <a:rPr lang="en" sz="2000">
                <a:solidFill>
                  <a:schemeClr val="dk1"/>
                </a:solidFill>
              </a:rPr>
              <a:t>e</a:t>
            </a:r>
            <a:r>
              <a:rPr lang="en" sz="2000">
                <a:solidFill>
                  <a:schemeClr val="dk1"/>
                </a:solidFill>
              </a:rPr>
              <a:t>̄ </a:t>
            </a:r>
            <a:r>
              <a:rPr lang="en" sz="2000">
                <a:solidFill>
                  <a:srgbClr val="9900FF"/>
                </a:solidFill>
              </a:rPr>
              <a:t>ḥaẓẓūra	</a:t>
            </a:r>
            <a:r>
              <a:rPr lang="en" sz="2000">
                <a:solidFill>
                  <a:schemeClr val="dk1"/>
                </a:solidFill>
              </a:rPr>
              <a:t>		   </a:t>
            </a:r>
            <a:r>
              <a:rPr lang="en" sz="1700">
                <a:solidFill>
                  <a:srgbClr val="AA2214"/>
                </a:solidFill>
              </a:rPr>
              <a:t>cf. </a:t>
            </a:r>
            <a:r>
              <a:rPr lang="en" sz="1700">
                <a:solidFill>
                  <a:schemeClr val="dk1"/>
                </a:solidFill>
              </a:rPr>
              <a:t>app=el=</a:t>
            </a:r>
            <a:r>
              <a:rPr lang="en" sz="1700">
                <a:solidFill>
                  <a:schemeClr val="dk1"/>
                </a:solidFill>
              </a:rPr>
              <a:t>e</a:t>
            </a:r>
            <a:r>
              <a:rPr lang="en" sz="1700">
                <a:solidFill>
                  <a:schemeClr val="dk1"/>
                </a:solidFill>
              </a:rPr>
              <a:t>̄ ḥaẓẓūra</a:t>
            </a:r>
            <a:r>
              <a:rPr lang="en" sz="1700">
                <a:solidFill>
                  <a:srgbClr val="AA2214"/>
                </a:solidFill>
              </a:rPr>
              <a:t> </a:t>
            </a:r>
            <a:endParaRPr sz="2000">
              <a:solidFill>
                <a:srgbClr val="AA2214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     give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=</a:t>
            </a:r>
            <a:r>
              <a:rPr lang="en" sz="20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?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=dat-3sg </a:t>
            </a:r>
            <a:r>
              <a:rPr lang="en" sz="2000">
                <a:solidFill>
                  <a:schemeClr val="dk1"/>
                </a:solidFill>
              </a:rPr>
              <a:t>apple 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	</a:t>
            </a:r>
            <a:r>
              <a:rPr lang="en" sz="2000">
                <a:solidFill>
                  <a:schemeClr val="dk1"/>
                </a:solidFill>
              </a:rPr>
              <a:t>        </a:t>
            </a:r>
            <a:r>
              <a:rPr lang="en" sz="2000">
                <a:solidFill>
                  <a:srgbClr val="9900FF"/>
                </a:solidFill>
              </a:rPr>
              <a:t>    </a:t>
            </a:r>
            <a:r>
              <a:rPr lang="en" sz="2000">
                <a:solidFill>
                  <a:srgbClr val="AA2214"/>
                </a:solidFill>
              </a:rPr>
              <a:t>   </a:t>
            </a:r>
            <a:r>
              <a:rPr lang="en" sz="1700">
                <a:solidFill>
                  <a:schemeClr val="dk1"/>
                </a:solidFill>
              </a:rPr>
              <a:t>give=</a:t>
            </a:r>
            <a:r>
              <a:rPr lang="en" sz="17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dat=3sg </a:t>
            </a:r>
            <a:r>
              <a:rPr lang="en" sz="1700">
                <a:solidFill>
                  <a:schemeClr val="dk1"/>
                </a:solidFill>
              </a:rPr>
              <a:t>apple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     ‘</a:t>
            </a:r>
            <a:r>
              <a:rPr lang="en" sz="2000">
                <a:solidFill>
                  <a:schemeClr val="dk1"/>
                </a:solidFill>
              </a:rPr>
              <a:t>give him </a:t>
            </a:r>
            <a:r>
              <a:rPr lang="en" sz="2000">
                <a:solidFill>
                  <a:schemeClr val="dk1"/>
                </a:solidFill>
                <a:highlight>
                  <a:srgbClr val="FFF2CC"/>
                </a:highlight>
              </a:rPr>
              <a:t>the</a:t>
            </a:r>
            <a:r>
              <a:rPr lang="en" sz="2000">
                <a:solidFill>
                  <a:schemeClr val="dk1"/>
                </a:solidFill>
              </a:rPr>
              <a:t> </a:t>
            </a:r>
            <a:r>
              <a:rPr lang="en" sz="2000">
                <a:solidFill>
                  <a:srgbClr val="9900FF"/>
                </a:solidFill>
              </a:rPr>
              <a:t>apple</a:t>
            </a:r>
            <a:r>
              <a:rPr lang="en" sz="2000">
                <a:solidFill>
                  <a:schemeClr val="dk1"/>
                </a:solidFill>
              </a:rPr>
              <a:t>’				 ‘</a:t>
            </a:r>
            <a:r>
              <a:rPr lang="en" sz="1700">
                <a:solidFill>
                  <a:schemeClr val="dk1"/>
                </a:solidFill>
              </a:rPr>
              <a:t>give him an apple’</a:t>
            </a:r>
            <a:r>
              <a:rPr lang="en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(In imperatives, -n- is generally absent)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Most straightforwardly, /il/ marks the definiteness of the direct object!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15" name="Google Shape;215;p30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30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17" name="Google Shape;217;p30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 (DOM)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23" name="Google Shape;223;p31"/>
          <p:cNvSpPr txBox="1"/>
          <p:nvPr>
            <p:ph idx="1" type="body"/>
          </p:nvPr>
        </p:nvSpPr>
        <p:spPr>
          <a:xfrm>
            <a:off x="327075" y="10910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  [-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] cannot be fronted when the noun is, because it is part of the verbal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complex.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                   felma   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def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  </a:t>
            </a:r>
            <a:r>
              <a:rPr baseline="30000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movie’				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b.	*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felma  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-e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 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def  </a:t>
            </a:r>
            <a:r>
              <a:rPr lang="en" sz="2000">
                <a:solidFill>
                  <a:schemeClr val="dk1"/>
                </a:solidFill>
              </a:rPr>
              <a:t>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movie </a:t>
            </a:r>
            <a:r>
              <a:rPr lang="en" sz="2000">
                <a:solidFill>
                  <a:schemeClr val="dk1"/>
                </a:solidFill>
              </a:rPr>
              <a:t>  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3msg.obj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intended: ‘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movie - he saw’ (the poster he only heard about)</a:t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24" name="Google Shape;224;p31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31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26" name="Google Shape;226;p31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 (DOM)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2" name="Google Shape;232;p32"/>
          <p:cNvSpPr txBox="1"/>
          <p:nvPr>
            <p:ph idx="1" type="body"/>
          </p:nvPr>
        </p:nvSpPr>
        <p:spPr>
          <a:xfrm>
            <a:off x="311700" y="10088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   At the same time, it must precede the noun. It cannot be stranded.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</a:rPr>
              <a:t>c.  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*</a:t>
            </a:r>
            <a:r>
              <a:rPr lang="en" sz="2000">
                <a:solidFill>
                  <a:schemeClr val="dk1"/>
                </a:solidFill>
              </a:rPr>
              <a:t>felma 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</a:rPr>
              <a:t>il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movie  </a:t>
            </a:r>
            <a:r>
              <a:rPr lang="en" sz="2000">
                <a:solidFill>
                  <a:schemeClr val="dk1"/>
                </a:solidFill>
              </a:rPr>
              <a:t> 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-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def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			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intended: ‘the movie - he saw’ (the poster he only heard about)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d</a:t>
            </a:r>
            <a:r>
              <a:rPr lang="en" sz="2000">
                <a:solidFill>
                  <a:schemeClr val="dk1"/>
                </a:solidFill>
              </a:rPr>
              <a:t>.   felma 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-e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movie  </a:t>
            </a:r>
            <a:r>
              <a:rPr lang="en" sz="2000">
                <a:solidFill>
                  <a:schemeClr val="dk1"/>
                </a:solidFill>
              </a:rPr>
              <a:t> 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Sedan SC"/>
                <a:ea typeface="Sedan SC"/>
                <a:cs typeface="Sedan SC"/>
                <a:sym typeface="Sedan SC"/>
              </a:rPr>
              <a:t>-3msg.obj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			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intended: ‘the movie - he saw it’ (the poster he only heard about)</a:t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32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35" name="Google Shape;235;p32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 (DOM)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41" name="Google Shape;241;p33"/>
          <p:cNvSpPr txBox="1"/>
          <p:nvPr>
            <p:ph idx="1" type="body"/>
          </p:nvPr>
        </p:nvSpPr>
        <p:spPr>
          <a:xfrm>
            <a:off x="327075" y="10910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 Note that the complex [-n-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] cannot be fronted; </a:t>
            </a:r>
            <a:r>
              <a:rPr lang="en" sz="2000">
                <a:solidFill>
                  <a:srgbClr val="AA2214"/>
                </a:solidFill>
              </a:rPr>
              <a:t>unlike Modern Hebrew 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e</a:t>
            </a:r>
            <a:r>
              <a:rPr lang="en" sz="2000">
                <a:solidFill>
                  <a:schemeClr val="dk1"/>
                </a:solidFill>
              </a:rPr>
              <a:t>.   hu ʁaʔa               </a:t>
            </a:r>
            <a:r>
              <a:rPr lang="en" sz="2000">
                <a:solidFill>
                  <a:srgbClr val="9900FF"/>
                </a:solidFill>
              </a:rPr>
              <a:t>et</a:t>
            </a:r>
            <a:r>
              <a:rPr lang="en" sz="2000">
                <a:solidFill>
                  <a:schemeClr val="dk1"/>
                </a:solidFill>
              </a:rPr>
              <a:t>      ha-séʁet    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he 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 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def-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movie </a:t>
            </a:r>
            <a:r>
              <a:rPr baseline="30000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the movie’				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f.	</a:t>
            </a:r>
            <a:r>
              <a:rPr lang="en" sz="2000">
                <a:solidFill>
                  <a:srgbClr val="9900FF"/>
                </a:solidFill>
              </a:rPr>
              <a:t>et</a:t>
            </a:r>
            <a:r>
              <a:rPr lang="en" sz="2000">
                <a:solidFill>
                  <a:schemeClr val="dk1"/>
                </a:solidFill>
              </a:rPr>
              <a:t>       ha-séʁet        hu ʁaʔa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 </a:t>
            </a:r>
            <a:r>
              <a:rPr lang="en" sz="21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000">
                <a:solidFill>
                  <a:schemeClr val="dk1"/>
                </a:solidFill>
              </a:rPr>
              <a:t>  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def-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movie </a:t>
            </a:r>
            <a:r>
              <a:rPr baseline="30000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</a:t>
            </a:r>
            <a:r>
              <a:rPr lang="en" sz="2000">
                <a:solidFill>
                  <a:schemeClr val="dk1"/>
                </a:solidFill>
              </a:rPr>
              <a:t>	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‘the movie he saw’ 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(the poster he only heard about)</a:t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42" name="Google Shape;242;p33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44" name="Google Shape;244;p33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 (DOM)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0" name="Google Shape;250;p34"/>
          <p:cNvSpPr txBox="1"/>
          <p:nvPr>
            <p:ph idx="1" type="body"/>
          </p:nvPr>
        </p:nvSpPr>
        <p:spPr>
          <a:xfrm>
            <a:off x="327075" y="10910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  That verbal and construct /il/ are not the same can be seen in their combinations: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a.   ʔiħim              nohr-il	      sajjōr-ʧ-a   	    			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2000">
                <a:solidFill>
                  <a:schemeClr val="dk1"/>
                </a:solidFill>
              </a:rPr>
              <a:t>light-</a:t>
            </a:r>
            <a:r>
              <a:rPr lang="en" sz="20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gen</a:t>
            </a:r>
            <a:r>
              <a:rPr lang="en" sz="2000">
                <a:solidFill>
                  <a:schemeClr val="dk1"/>
                </a:solidFill>
              </a:rPr>
              <a:t>  car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a car light’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</a:rPr>
              <a:t>b.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  <a:highlight>
                  <a:srgbClr val="FFF2CC"/>
                </a:highlight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          		nohr-il	  sajjōr-ʧ-a         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see.</a:t>
            </a:r>
            <a:r>
              <a:rPr lang="en" sz="21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100">
                <a:solidFill>
                  <a:srgbClr val="9900FF"/>
                </a:solidFill>
                <a:highlight>
                  <a:srgbClr val="FFF2CC"/>
                </a:highlight>
                <a:latin typeface="Sedan SC"/>
                <a:ea typeface="Sedan SC"/>
                <a:cs typeface="Sedan SC"/>
                <a:sym typeface="Sedan SC"/>
              </a:rPr>
              <a:t>def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r>
              <a:rPr lang="en" sz="2000">
                <a:solidFill>
                  <a:schemeClr val="dk1"/>
                </a:solidFill>
              </a:rPr>
              <a:t>ight-</a:t>
            </a:r>
            <a:r>
              <a:rPr lang="en" sz="20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gen</a:t>
            </a:r>
            <a:r>
              <a:rPr lang="en" sz="2000">
                <a:solidFill>
                  <a:schemeClr val="dk1"/>
                </a:solidFill>
              </a:rPr>
              <a:t>  car</a:t>
            </a:r>
            <a:b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‘he saw </a:t>
            </a:r>
            <a:r>
              <a:rPr lang="en" sz="2100">
                <a:solidFill>
                  <a:schemeClr val="dk1"/>
                </a:solidFill>
                <a:highlight>
                  <a:srgbClr val="FFF2CC"/>
                </a:highlight>
                <a:latin typeface="Tahoma"/>
                <a:ea typeface="Tahoma"/>
                <a:cs typeface="Tahoma"/>
                <a:sym typeface="Tahoma"/>
              </a:rPr>
              <a:t>the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car light’		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53" name="Google Shape;253;p34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DEFINITENESS OF DIRECT OBJECTS (DOM)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327075" y="10910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 </a:t>
            </a:r>
            <a:r>
              <a:rPr b="1" lang="en" sz="2000">
                <a:solidFill>
                  <a:schemeClr val="dk1"/>
                </a:solidFill>
              </a:rPr>
              <a:t>To summarize, </a:t>
            </a:r>
            <a:r>
              <a:rPr lang="en" sz="2000">
                <a:solidFill>
                  <a:schemeClr val="dk1"/>
                </a:solidFill>
              </a:rPr>
              <a:t>it seems that unlike in the </a:t>
            </a:r>
            <a:r>
              <a:rPr lang="en" sz="2000">
                <a:solidFill>
                  <a:schemeClr val="dk1"/>
                </a:solidFill>
              </a:rPr>
              <a:t>construct,</a:t>
            </a:r>
            <a:r>
              <a:rPr lang="en" sz="2000">
                <a:solidFill>
                  <a:schemeClr val="dk1"/>
                </a:solidFill>
              </a:rPr>
              <a:t> the particle /il/ in verbs </a:t>
            </a:r>
            <a:r>
              <a:rPr lang="en" sz="2000">
                <a:solidFill>
                  <a:schemeClr val="dk1"/>
                </a:solidFill>
              </a:rPr>
              <a:t>does signal definiteness pretty directly. In addition,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it is part of the verbal complex;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it can be non-adjacent to the noun, but must nevertheless precede it.</a:t>
            </a:r>
            <a:br>
              <a:rPr lang="en" sz="2000">
                <a:solidFill>
                  <a:schemeClr val="dk1"/>
                </a:solidFill>
              </a:rPr>
            </a:b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…There are other cases of Indirect definiteness markers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60" name="Google Shape;260;p35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62" name="Google Shape;262;p35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ROAD MAP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68" name="Google Shape;268;p36"/>
          <p:cNvSpPr txBox="1"/>
          <p:nvPr>
            <p:ph idx="1" type="body"/>
          </p:nvPr>
        </p:nvSpPr>
        <p:spPr>
          <a:xfrm>
            <a:off x="327063" y="1091023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Facts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: 	▪ definiteness in Constructs?  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definiteness of direct objects (DOM)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▪ </a:t>
            </a: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Indirect definiteness marking: numerals, relative clauses, N+A sequences</a:t>
            </a:r>
            <a:endParaRPr sz="2100">
              <a:solidFill>
                <a:schemeClr val="dk1"/>
              </a:solidFill>
              <a:highlight>
                <a:schemeClr val="lt1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C3CBCC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Formal Proposal concerning N+A</a:t>
            </a:r>
            <a:r>
              <a:rPr lang="en" sz="2100">
                <a:solidFill>
                  <a:srgbClr val="C3CBCC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: </a:t>
            </a:r>
            <a:endParaRPr sz="2100">
              <a:solidFill>
                <a:srgbClr val="C3CBCC"/>
              </a:solidFill>
              <a:highlight>
                <a:schemeClr val="lt1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The definiteness marker is additional syllabic space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French 3pl, Somail F = Maaloula definiteness marking on Adjectives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Puzzles for further empuzzlement </a:t>
            </a:r>
            <a:r>
              <a:rPr lang="en" sz="24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24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71" name="Google Shape;271;p36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- 1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327075" y="10910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</a:t>
            </a:r>
            <a:r>
              <a:rPr lang="en" sz="2000">
                <a:solidFill>
                  <a:schemeClr val="dk1"/>
                </a:solidFill>
              </a:rPr>
              <a:t>  After numerals, the pronominal suffix [-in(n)] ‘of them’ adds definiteness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M	a. [θlōθa filim]	   ‘(the/) three movies’</a:t>
            </a:r>
            <a:endParaRPr sz="20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b. [θlaθ</a:t>
            </a:r>
            <a:r>
              <a:rPr b="1" lang="en" sz="2000">
                <a:solidFill>
                  <a:schemeClr val="dk1"/>
                </a:solidFill>
              </a:rPr>
              <a:t>inn</a:t>
            </a:r>
            <a:r>
              <a:rPr lang="en" sz="2000">
                <a:solidFill>
                  <a:schemeClr val="dk1"/>
                </a:solidFill>
              </a:rPr>
              <a:t> filmō]   ‘the three movies’ </a:t>
            </a:r>
            <a:endParaRPr sz="2000">
              <a:solidFill>
                <a:schemeClr val="dk1"/>
              </a:solidFill>
              <a:highlight>
                <a:srgbClr val="FFF2CC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cf.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F	a. [eθlaθ sajjōrj-an]		‘(the/) three cars’ 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b. [θlaθ</a:t>
            </a:r>
            <a:r>
              <a:rPr b="1" lang="en" sz="2000">
                <a:solidFill>
                  <a:schemeClr val="dk1"/>
                </a:solidFill>
              </a:rPr>
              <a:t>inn</a:t>
            </a:r>
            <a:r>
              <a:rPr lang="en" sz="2000">
                <a:solidFill>
                  <a:schemeClr val="dk1"/>
                </a:solidFill>
              </a:rPr>
              <a:t> sajjarj-ōθa] 	‘the three cars’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80" name="Google Shape;280;p37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- 1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6" name="Google Shape;286;p38"/>
          <p:cNvSpPr txBox="1"/>
          <p:nvPr>
            <p:ph idx="1" type="body"/>
          </p:nvPr>
        </p:nvSpPr>
        <p:spPr>
          <a:xfrm>
            <a:off x="327075" y="10910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 After numerals, the pronominal suffix [-in(n)] ‘of them’ adds definiteness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M	a. [θlōθa filim]	 (*filmō)	  ‘(the/) three movies’</a:t>
            </a:r>
            <a:endParaRPr sz="20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b. [θlaθ</a:t>
            </a:r>
            <a:r>
              <a:rPr b="1" lang="en" sz="2000">
                <a:solidFill>
                  <a:schemeClr val="dk1"/>
                </a:solidFill>
              </a:rPr>
              <a:t>inn</a:t>
            </a:r>
            <a:r>
              <a:rPr lang="en" sz="2000">
                <a:solidFill>
                  <a:schemeClr val="dk1"/>
                </a:solidFill>
              </a:rPr>
              <a:t> filmō]   (*filim) ‘the three movies’ </a:t>
            </a:r>
            <a:r>
              <a:rPr lang="en" sz="2000">
                <a:solidFill>
                  <a:schemeClr val="dk1"/>
                </a:solidFill>
                <a:highlight>
                  <a:srgbClr val="FFF2CC"/>
                </a:highlight>
              </a:rPr>
              <a:t>(= ‘them three movies’)</a:t>
            </a:r>
            <a:endParaRPr sz="2000">
              <a:solidFill>
                <a:schemeClr val="dk1"/>
              </a:solidFill>
              <a:highlight>
                <a:srgbClr val="FFF2CC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cf.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F	a. [eθlaθ sajjōrj-an]		‘(the/) three cars’ 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b. [θlaθ</a:t>
            </a:r>
            <a:r>
              <a:rPr b="1" lang="en" sz="2000">
                <a:solidFill>
                  <a:schemeClr val="dk1"/>
                </a:solidFill>
              </a:rPr>
              <a:t>inn</a:t>
            </a:r>
            <a:r>
              <a:rPr lang="en" sz="2000">
                <a:solidFill>
                  <a:schemeClr val="dk1"/>
                </a:solidFill>
              </a:rPr>
              <a:t> sajjarj-ōθa] 	‘the three cars’ </a:t>
            </a:r>
            <a:r>
              <a:rPr lang="en" sz="2000">
                <a:solidFill>
                  <a:schemeClr val="dk1"/>
                </a:solidFill>
                <a:highlight>
                  <a:srgbClr val="FFF2CC"/>
                </a:highlight>
              </a:rPr>
              <a:t>(= ‘them three cars’)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highlight>
                <a:srgbClr val="F9CB9C"/>
              </a:highlight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7" name="Google Shape;287;p38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89" name="Google Shape;289;p38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38"/>
          <p:cNvSpPr txBox="1"/>
          <p:nvPr/>
        </p:nvSpPr>
        <p:spPr>
          <a:xfrm>
            <a:off x="4830350" y="1348425"/>
            <a:ext cx="3852000" cy="4914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Note bare MPL! To be returned to.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- 2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96" name="Google Shape;296;p39"/>
          <p:cNvSpPr txBox="1"/>
          <p:nvPr>
            <p:ph idx="1" type="body"/>
          </p:nvPr>
        </p:nvSpPr>
        <p:spPr>
          <a:xfrm>
            <a:off x="327075" y="1091024"/>
            <a:ext cx="8520600" cy="36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 Relative clauses for indefinite nouns are unmarked, but if the noun has definite reference, the complementizer is overt [ti]</a:t>
            </a:r>
            <a:endParaRPr sz="20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[θlōθa χθōb       χaθpi-ʧ-ʧ-un</a:t>
            </a:r>
            <a:r>
              <a:rPr lang="en" sz="1100">
                <a:solidFill>
                  <a:schemeClr val="dk1"/>
                </a:solidFill>
              </a:rPr>
              <a:t> </a:t>
            </a:r>
            <a:r>
              <a:rPr lang="en" sz="2000">
                <a:solidFill>
                  <a:schemeClr val="dk1"/>
                </a:solidFill>
              </a:rPr>
              <a:t>]	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     three  book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.pl</a:t>
            </a:r>
            <a:r>
              <a:rPr lang="en" sz="2000">
                <a:solidFill>
                  <a:schemeClr val="dk1"/>
                </a:solidFill>
              </a:rPr>
              <a:t>   write.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pst-1sg-?-3pl.obj</a:t>
            </a:r>
            <a:b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</a:b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	    </a:t>
            </a:r>
            <a:r>
              <a:rPr lang="en" sz="2000">
                <a:solidFill>
                  <a:schemeClr val="dk1"/>
                </a:solidFill>
              </a:rPr>
              <a:t>‘three books that I wrote’</a:t>
            </a:r>
            <a:endParaRPr sz="2000">
              <a:solidFill>
                <a:schemeClr val="dk1"/>
              </a:solidFill>
              <a:latin typeface="Sedan SC"/>
              <a:ea typeface="Sedan SC"/>
              <a:cs typeface="Sedan SC"/>
              <a:sym typeface="Sedan SC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	</a:t>
            </a:r>
            <a:r>
              <a:rPr lang="en" sz="2000">
                <a:solidFill>
                  <a:schemeClr val="dk1"/>
                </a:solidFill>
              </a:rPr>
              <a:t>b</a:t>
            </a:r>
            <a:r>
              <a:rPr lang="en" sz="2000">
                <a:solidFill>
                  <a:schemeClr val="dk1"/>
                </a:solidFill>
              </a:rPr>
              <a:t>. [θlōθa χθōb       </a:t>
            </a:r>
            <a:r>
              <a:rPr lang="en" sz="2000">
                <a:solidFill>
                  <a:srgbClr val="FF0000"/>
                </a:solidFill>
              </a:rPr>
              <a:t>ti</a:t>
            </a:r>
            <a:r>
              <a:rPr lang="en" sz="2000">
                <a:solidFill>
                  <a:schemeClr val="dk1"/>
                </a:solidFill>
              </a:rPr>
              <a:t>         χaθpi-ʧ-ʧ-un</a:t>
            </a:r>
            <a:r>
              <a:rPr lang="en" sz="1100">
                <a:solidFill>
                  <a:schemeClr val="dk1"/>
                </a:solidFill>
              </a:rPr>
              <a:t> </a:t>
            </a:r>
            <a:r>
              <a:rPr lang="en" sz="2000">
                <a:solidFill>
                  <a:schemeClr val="dk1"/>
                </a:solidFill>
              </a:rPr>
              <a:t>]	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	      three  book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.pl</a:t>
            </a:r>
            <a:r>
              <a:rPr lang="en" sz="2000">
                <a:solidFill>
                  <a:schemeClr val="dk1"/>
                </a:solidFill>
              </a:rPr>
              <a:t>  comp write.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pst-1sg-?-3pl.obj</a:t>
            </a:r>
            <a:b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</a:b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	    </a:t>
            </a:r>
            <a:r>
              <a:rPr lang="en" sz="2000">
                <a:solidFill>
                  <a:schemeClr val="dk1"/>
                </a:solidFill>
              </a:rPr>
              <a:t>‘</a:t>
            </a:r>
            <a:r>
              <a:rPr lang="en" sz="2000">
                <a:solidFill>
                  <a:srgbClr val="AA2214"/>
                </a:solidFill>
              </a:rPr>
              <a:t>the </a:t>
            </a:r>
            <a:r>
              <a:rPr lang="en" sz="2000">
                <a:solidFill>
                  <a:schemeClr val="dk1"/>
                </a:solidFill>
              </a:rPr>
              <a:t>three books that I wrote’</a:t>
            </a:r>
            <a:endParaRPr sz="2000">
              <a:solidFill>
                <a:schemeClr val="dk1"/>
              </a:solidFill>
              <a:latin typeface="Sedan SC"/>
              <a:ea typeface="Sedan SC"/>
              <a:cs typeface="Sedan SC"/>
              <a:sym typeface="Sedan SC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97" name="Google Shape;297;p39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39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299" name="Google Shape;299;p39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0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- 3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5" name="Google Shape;305;p40"/>
          <p:cNvSpPr txBox="1"/>
          <p:nvPr>
            <p:ph idx="1" type="body"/>
          </p:nvPr>
        </p:nvSpPr>
        <p:spPr>
          <a:xfrm>
            <a:off x="1143000" y="1746250"/>
            <a:ext cx="7329600" cy="9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The Quantity of inflectional material 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on adjectives 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signals 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definiteness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06" name="Google Shape;306;p40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40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08" name="Google Shape;308;p40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1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ON N+A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4" name="Google Shape;314;p41"/>
          <p:cNvSpPr txBox="1"/>
          <p:nvPr>
            <p:ph idx="1" type="body"/>
          </p:nvPr>
        </p:nvSpPr>
        <p:spPr>
          <a:xfrm>
            <a:off x="327075" y="1091026"/>
            <a:ext cx="8520600" cy="3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							F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ʔirreχ]  ‘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long film’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	‘a long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  ‘the long film’	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rrīχ-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ʧ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‘the long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5" name="Google Shape;315;p41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6" name="Google Shape;316;p41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17" name="Google Shape;317;p41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2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ON N+A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3" name="Google Shape;323;p42"/>
          <p:cNvSpPr txBox="1"/>
          <p:nvPr>
            <p:ph idx="1" type="body"/>
          </p:nvPr>
        </p:nvSpPr>
        <p:spPr>
          <a:xfrm>
            <a:off x="327075" y="1091026"/>
            <a:ext cx="8520600" cy="3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							F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ʔirreχ]  ‘a long film’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	‘a long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+DEF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  ‘the long film’	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rrīχ-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ʧ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‘the long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4" name="Google Shape;324;p42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42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26" name="Google Shape;326;p42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3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ON N+A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2" name="Google Shape;332;p43"/>
          <p:cNvSpPr txBox="1"/>
          <p:nvPr>
            <p:ph idx="1" type="body"/>
          </p:nvPr>
        </p:nvSpPr>
        <p:spPr>
          <a:xfrm>
            <a:off x="327075" y="1091026"/>
            <a:ext cx="8520600" cy="3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							F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ʔirreχ]  ‘a long film’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	‘a long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+DEF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  ‘the long film’	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rrīχ-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ʧ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‘the long paper’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	MSG		FSG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-DEF	∅		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+DEF	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-ʧ-a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3" name="Google Shape;333;p43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4" name="Google Shape;334;p43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35" name="Google Shape;335;p43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4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ON N+A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1" name="Google Shape;341;p44"/>
          <p:cNvSpPr txBox="1"/>
          <p:nvPr>
            <p:ph idx="1" type="body"/>
          </p:nvPr>
        </p:nvSpPr>
        <p:spPr>
          <a:xfrm>
            <a:off x="327075" y="869350"/>
            <a:ext cx="8520600" cy="3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Similarly, the ambiguity in constructs is resolved with the right amount of inflection:</a:t>
            </a:r>
            <a:r>
              <a:rPr lang="en" sz="2000">
                <a:solidFill>
                  <a:schemeClr val="dk1"/>
                </a:solidFill>
              </a:rPr>
              <a:t>   </a:t>
            </a:r>
            <a:endParaRPr sz="20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	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sajjor-ʧ-a					‘the/a carlight’		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  	b.</a:t>
            </a:r>
            <a:r>
              <a:rPr lang="en" sz="2000">
                <a:solidFill>
                  <a:schemeClr val="dk1"/>
                </a:solidFill>
              </a:rPr>
              <a:t> 	</a:t>
            </a:r>
            <a:r>
              <a:rPr lang="en" sz="2000">
                <a:solidFill>
                  <a:schemeClr val="dk1"/>
                </a:solidFill>
              </a:rPr>
              <a:t>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sajjōr-ʧ-a summuq 		‘a red carlight’</a:t>
            </a:r>
            <a:r>
              <a:rPr lang="en" sz="2000">
                <a:solidFill>
                  <a:schemeClr val="dk1"/>
                </a:solidFill>
              </a:rPr>
              <a:t>			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	c</a:t>
            </a:r>
            <a:r>
              <a:rPr lang="en" sz="2000">
                <a:solidFill>
                  <a:schemeClr val="dk1"/>
                </a:solidFill>
              </a:rPr>
              <a:t>.</a:t>
            </a:r>
            <a:r>
              <a:rPr lang="en" sz="2000">
                <a:solidFill>
                  <a:schemeClr val="dk1"/>
                </a:solidFill>
              </a:rPr>
              <a:t> 	</a:t>
            </a:r>
            <a:r>
              <a:rPr lang="en" sz="2000">
                <a:solidFill>
                  <a:schemeClr val="dk1"/>
                </a:solidFill>
              </a:rPr>
              <a:t>nohr-</a:t>
            </a:r>
            <a:r>
              <a:rPr lang="en" sz="2000">
                <a:solidFill>
                  <a:srgbClr val="9900FF"/>
                </a:solidFill>
              </a:rPr>
              <a:t>il</a:t>
            </a:r>
            <a:r>
              <a:rPr lang="en" sz="2000">
                <a:solidFill>
                  <a:schemeClr val="dk1"/>
                </a:solidFill>
              </a:rPr>
              <a:t> sajjōr-ʧ-a summōq-</a:t>
            </a:r>
            <a:r>
              <a:rPr lang="en" sz="2000">
                <a:solidFill>
                  <a:schemeClr val="dk1"/>
                </a:solidFill>
                <a:highlight>
                  <a:srgbClr val="FFF2CC"/>
                </a:highlight>
              </a:rPr>
              <a:t>a </a:t>
            </a:r>
            <a:r>
              <a:rPr lang="en" sz="2000">
                <a:solidFill>
                  <a:schemeClr val="dk1"/>
                </a:solidFill>
              </a:rPr>
              <a:t>		‘</a:t>
            </a:r>
            <a:r>
              <a:rPr lang="en" sz="2000">
                <a:solidFill>
                  <a:srgbClr val="AA2214"/>
                </a:solidFill>
              </a:rPr>
              <a:t>the</a:t>
            </a:r>
            <a:r>
              <a:rPr lang="en" sz="2000">
                <a:solidFill>
                  <a:schemeClr val="dk1"/>
                </a:solidFill>
              </a:rPr>
              <a:t> red carlight’</a:t>
            </a:r>
            <a:r>
              <a:rPr lang="en" sz="2000">
                <a:solidFill>
                  <a:schemeClr val="dk1"/>
                </a:solidFill>
              </a:rPr>
              <a:t>			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42" name="Google Shape;342;p44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3" name="Google Shape;343;p44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44" name="Google Shape;344;p44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5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ON N+A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50" name="Google Shape;350;p45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1" name="Google Shape;351;p45"/>
          <p:cNvSpPr txBox="1"/>
          <p:nvPr>
            <p:ph idx="1" type="body"/>
          </p:nvPr>
        </p:nvSpPr>
        <p:spPr>
          <a:xfrm>
            <a:off x="327075" y="869350"/>
            <a:ext cx="8520600" cy="38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▪ Similarly, the ambiguity in constructs is resolved with the right amount of inflection:   </a:t>
            </a:r>
            <a:endParaRPr sz="20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a.   ʔiħim             nohr-il      sajjor-ʧ-a   summuq	    			</a:t>
            </a: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      see.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2000">
                <a:solidFill>
                  <a:schemeClr val="dk1"/>
                </a:solidFill>
              </a:rPr>
              <a:t>light-</a:t>
            </a:r>
            <a:r>
              <a:rPr lang="en" sz="20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gen</a:t>
            </a:r>
            <a:r>
              <a:rPr lang="en" sz="2000">
                <a:solidFill>
                  <a:schemeClr val="dk1"/>
                </a:solidFill>
              </a:rPr>
              <a:t>  car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      red	</a:t>
            </a: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endParaRPr sz="20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b.   </a:t>
            </a:r>
            <a:r>
              <a:rPr lang="en" sz="2000">
                <a:solidFill>
                  <a:srgbClr val="AA2214"/>
                </a:solidFill>
              </a:rPr>
              <a:t>*</a:t>
            </a:r>
            <a:r>
              <a:rPr lang="en" sz="2000">
                <a:solidFill>
                  <a:schemeClr val="dk1"/>
                </a:solidFill>
              </a:rPr>
              <a:t>ʔiħim            nohr-il      sajjor-ʧ-a   summōq-</a:t>
            </a:r>
            <a:r>
              <a:rPr lang="en" sz="2000">
                <a:solidFill>
                  <a:srgbClr val="AA2214"/>
                </a:solidFill>
              </a:rPr>
              <a:t>a</a:t>
            </a:r>
            <a:r>
              <a:rPr lang="en" sz="2000">
                <a:solidFill>
                  <a:schemeClr val="dk1"/>
                </a:solidFill>
              </a:rPr>
              <a:t>	    			</a:t>
            </a: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      see.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2000">
                <a:solidFill>
                  <a:schemeClr val="dk1"/>
                </a:solidFill>
              </a:rPr>
              <a:t>light-</a:t>
            </a:r>
            <a:r>
              <a:rPr lang="en" sz="20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gen</a:t>
            </a:r>
            <a:r>
              <a:rPr lang="en" sz="2000">
                <a:solidFill>
                  <a:schemeClr val="dk1"/>
                </a:solidFill>
              </a:rPr>
              <a:t>  car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	   red-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infl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</a:t>
            </a: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r>
              <a:rPr lang="en" sz="2000">
                <a:solidFill>
                  <a:schemeClr val="dk1"/>
                </a:solidFill>
              </a:rPr>
              <a:t>c.   ħim-</a:t>
            </a:r>
            <a:r>
              <a:rPr lang="en" sz="2000">
                <a:solidFill>
                  <a:srgbClr val="AA2214"/>
                </a:solidFill>
              </a:rPr>
              <a:t>n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  <a:highlight>
                  <a:srgbClr val="FFF2CC"/>
                </a:highlight>
              </a:rPr>
              <a:t>il</a:t>
            </a:r>
            <a:r>
              <a:rPr lang="en" sz="2000">
                <a:solidFill>
                  <a:schemeClr val="dk1"/>
                </a:solidFill>
              </a:rPr>
              <a:t>                          nohr-il	   sajjor-ʧ-a     summōq</a:t>
            </a:r>
            <a:r>
              <a:rPr lang="en" sz="2000">
                <a:solidFill>
                  <a:srgbClr val="AA2214"/>
                </a:solidFill>
              </a:rPr>
              <a:t>-a</a:t>
            </a:r>
            <a:r>
              <a:rPr lang="en" sz="2000">
                <a:solidFill>
                  <a:schemeClr val="dk1"/>
                </a:solidFill>
              </a:rPr>
              <a:t>    </a:t>
            </a: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      see.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pst.3msg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AA2214"/>
                </a:solidFill>
                <a:latin typeface="Sedan SC"/>
                <a:ea typeface="Sedan SC"/>
                <a:cs typeface="Sedan SC"/>
                <a:sym typeface="Sedan SC"/>
              </a:rPr>
              <a:t>dom</a:t>
            </a:r>
            <a:r>
              <a:rPr lang="en" sz="2000">
                <a:solidFill>
                  <a:schemeClr val="dk1"/>
                </a:solidFill>
              </a:rPr>
              <a:t>-</a:t>
            </a:r>
            <a:r>
              <a:rPr lang="en" sz="2000">
                <a:solidFill>
                  <a:srgbClr val="9900FF"/>
                </a:solidFill>
                <a:highlight>
                  <a:srgbClr val="FFF2CC"/>
                </a:highlight>
                <a:latin typeface="Sedan SC"/>
                <a:ea typeface="Sedan SC"/>
                <a:cs typeface="Sedan SC"/>
                <a:sym typeface="Sedan SC"/>
              </a:rPr>
              <a:t>def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l</a:t>
            </a:r>
            <a:r>
              <a:rPr lang="en" sz="2000">
                <a:solidFill>
                  <a:schemeClr val="dk1"/>
                </a:solidFill>
              </a:rPr>
              <a:t>ight-</a:t>
            </a:r>
            <a:r>
              <a:rPr lang="en" sz="2000">
                <a:solidFill>
                  <a:srgbClr val="9900FF"/>
                </a:solidFill>
                <a:latin typeface="Sedan SC"/>
                <a:ea typeface="Sedan SC"/>
                <a:cs typeface="Sedan SC"/>
                <a:sym typeface="Sedan SC"/>
              </a:rPr>
              <a:t>gen</a:t>
            </a:r>
            <a:r>
              <a:rPr lang="en" sz="2000">
                <a:solidFill>
                  <a:schemeClr val="dk1"/>
                </a:solidFill>
              </a:rPr>
              <a:t>  car		  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red-</a:t>
            </a:r>
            <a:r>
              <a:rPr lang="en" sz="20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infl</a:t>
            </a:r>
            <a:b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‘he saw </a:t>
            </a:r>
            <a:r>
              <a:rPr lang="en" sz="2000">
                <a:solidFill>
                  <a:schemeClr val="dk1"/>
                </a:solidFill>
                <a:highlight>
                  <a:srgbClr val="FFF2CC"/>
                </a:highlight>
                <a:latin typeface="Tahoma"/>
                <a:ea typeface="Tahoma"/>
                <a:cs typeface="Tahoma"/>
                <a:sym typeface="Tahoma"/>
              </a:rPr>
              <a:t>the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car light’		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52" name="Google Shape;352;p45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53" name="Google Shape;353;p45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6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INDIRECT DEFINITENESS MARKING ON N+A 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59" name="Google Shape;359;p46"/>
          <p:cNvSpPr txBox="1"/>
          <p:nvPr>
            <p:ph idx="1" type="body"/>
          </p:nvPr>
        </p:nvSpPr>
        <p:spPr>
          <a:xfrm>
            <a:off x="327075" y="1091026"/>
            <a:ext cx="8520600" cy="3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The amount of inflectional material on A indirectly indicates whether the N is definite or not.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	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MSG		FSG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-DEF	∅		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+DEF	</a:t>
            </a:r>
            <a:r>
              <a:rPr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-ʧ-a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0" name="Google Shape;360;p46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p46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62" name="Google Shape;362;p46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ROAD MAP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8" name="Google Shape;368;p47"/>
          <p:cNvSpPr txBox="1"/>
          <p:nvPr>
            <p:ph idx="1" type="body"/>
          </p:nvPr>
        </p:nvSpPr>
        <p:spPr>
          <a:xfrm>
            <a:off x="327063" y="1091023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Facts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: 	▪ definiteness in Constructs?  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definiteness of direct objects (DOM)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Indirect definiteness marking: numerals, relative clauses, N+A sequences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Formal Proposal concerning N+A</a:t>
            </a: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The definiteness marker is additional syllabic space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French 3pl, Somail F = Maaloula definiteness marking on Adjectives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Puzzle for further empuzzlement </a:t>
            </a:r>
            <a:r>
              <a:rPr lang="en" sz="24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24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9" name="Google Shape;369;p47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0" name="Google Shape;370;p47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71" name="Google Shape;371;p47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FRENCH 3PL, SOMALI F = MAALOULA DEFINITENESS MARKING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77" name="Google Shape;377;p48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						                  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8" name="Google Shape;378;p48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79" name="Google Shape;379;p48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0" name="Google Shape;380;p48"/>
          <p:cNvSpPr txBox="1"/>
          <p:nvPr/>
        </p:nvSpPr>
        <p:spPr>
          <a:xfrm>
            <a:off x="386075" y="772169"/>
            <a:ext cx="73881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French verbs (see Bonami &amp; Boyé 2003, Bonami 2014):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	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(1)	a. [ʒəmɑ̃ʒ] ‘I eat’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b. [il/ɛl</a:t>
            </a:r>
            <a:r>
              <a:rPr lang="en" sz="1800">
                <a:solidFill>
                  <a:schemeClr val="dk1"/>
                </a:solidFill>
              </a:rPr>
              <a:t>mɑ̃ʒ] ‘(s)he eats’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c. [il/ɛlmɑ̃ʒ] ‘they eat’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(2)	a. </a:t>
            </a:r>
            <a:r>
              <a:rPr lang="en" sz="1800">
                <a:solidFill>
                  <a:schemeClr val="dk1"/>
                </a:solidFill>
              </a:rPr>
              <a:t>[ʒəfini] ‘I finish’				d. [ʒəpaʁ] ‘I leave’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b. [il/ɛlfini] ‘(s)he finishes’		e. [il/ɛlpaʁ] ‘(s)he leaves’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c. </a:t>
            </a:r>
            <a:r>
              <a:rPr lang="en" sz="1800">
                <a:solidFill>
                  <a:srgbClr val="AA2214"/>
                </a:solidFill>
              </a:rPr>
              <a:t>BUT</a:t>
            </a:r>
            <a:r>
              <a:rPr lang="en" sz="1800">
                <a:solidFill>
                  <a:schemeClr val="dk1"/>
                </a:solidFill>
              </a:rPr>
              <a:t>: [il/ɛlfini</a:t>
            </a:r>
            <a:r>
              <a:rPr lang="en" sz="1800">
                <a:solidFill>
                  <a:srgbClr val="AA2214"/>
                </a:solidFill>
              </a:rPr>
              <a:t>s</a:t>
            </a:r>
            <a:r>
              <a:rPr lang="en" sz="1800">
                <a:solidFill>
                  <a:schemeClr val="dk1"/>
                </a:solidFill>
              </a:rPr>
              <a:t>] ‘they finish’	f. </a:t>
            </a:r>
            <a:r>
              <a:rPr lang="en" sz="1800">
                <a:solidFill>
                  <a:srgbClr val="AA2214"/>
                </a:solidFill>
              </a:rPr>
              <a:t>BUT</a:t>
            </a:r>
            <a:r>
              <a:rPr lang="en" sz="1800">
                <a:solidFill>
                  <a:schemeClr val="dk1"/>
                </a:solidFill>
              </a:rPr>
              <a:t>: [il/ɛlpaʁ</a:t>
            </a:r>
            <a:r>
              <a:rPr lang="en" sz="1800">
                <a:solidFill>
                  <a:srgbClr val="AA2214"/>
                </a:solidFill>
              </a:rPr>
              <a:t>t</a:t>
            </a:r>
            <a:r>
              <a:rPr lang="en" sz="1800">
                <a:solidFill>
                  <a:schemeClr val="dk1"/>
                </a:solidFill>
              </a:rPr>
              <a:t>] ‘they leave’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(3)	a. [ʒəsɛʁ] ‘I serve’			’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b. [il/ɛsɛʁ] ‘(s)he serves’		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c. </a:t>
            </a:r>
            <a:r>
              <a:rPr lang="en" sz="1800">
                <a:solidFill>
                  <a:srgbClr val="AA2214"/>
                </a:solidFill>
              </a:rPr>
              <a:t>BUT</a:t>
            </a:r>
            <a:r>
              <a:rPr lang="en" sz="1800">
                <a:solidFill>
                  <a:schemeClr val="dk1"/>
                </a:solidFill>
              </a:rPr>
              <a:t>: [il/ɛlsɛʁ</a:t>
            </a:r>
            <a:r>
              <a:rPr lang="en" sz="1800">
                <a:solidFill>
                  <a:srgbClr val="AA2214"/>
                </a:solidFill>
              </a:rPr>
              <a:t>v</a:t>
            </a:r>
            <a:r>
              <a:rPr lang="en" sz="1800">
                <a:solidFill>
                  <a:schemeClr val="dk1"/>
                </a:solidFill>
              </a:rPr>
              <a:t>] ‘they serve’	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81" name="Google Shape;381;p48"/>
          <p:cNvSpPr txBox="1"/>
          <p:nvPr/>
        </p:nvSpPr>
        <p:spPr>
          <a:xfrm>
            <a:off x="5415875" y="3527322"/>
            <a:ext cx="3393900" cy="7314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In all three cases, an additional consonant appears, but which consonant it would be is </a:t>
            </a:r>
            <a:r>
              <a:rPr lang="en" sz="1300">
                <a:solidFill>
                  <a:schemeClr val="dk1"/>
                </a:solidFill>
              </a:rPr>
              <a:t>unpredictable</a:t>
            </a:r>
            <a:r>
              <a:rPr lang="en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9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FRENCH 3PL, SOMALI F = MAALOULA DEFINITENESS MARKING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87" name="Google Shape;387;p49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8" name="Google Shape;388;p49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389" name="Google Shape;389;p49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0" name="Google Shape;390;p49"/>
          <p:cNvSpPr txBox="1"/>
          <p:nvPr/>
        </p:nvSpPr>
        <p:spPr>
          <a:xfrm>
            <a:off x="921200" y="864025"/>
            <a:ext cx="69813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</a:rPr>
              <a:t>French</a:t>
            </a:r>
            <a:endParaRPr i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	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  i  n i s		[(</a:t>
            </a:r>
            <a:r>
              <a:rPr lang="en" sz="1800">
                <a:solidFill>
                  <a:schemeClr val="dk1"/>
                </a:solidFill>
              </a:rPr>
              <a:t>il/ɛl)fini]	  ‘(s)he finishes’		 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|  |  |  |							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lphaLcPeriod"/>
            </a:pPr>
            <a:r>
              <a:rPr lang="en" sz="1800">
                <a:solidFill>
                  <a:schemeClr val="dk1"/>
                </a:solidFill>
              </a:rPr>
              <a:t>CVCV			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   |  |  |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  s  ɛ ʁ    v		</a:t>
            </a:r>
            <a:r>
              <a:rPr lang="en" sz="1800">
                <a:solidFill>
                  <a:schemeClr val="dk1"/>
                </a:solidFill>
              </a:rPr>
              <a:t>[(il/ɛl)sɛʁ]  ‘he serves’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	</a:t>
            </a:r>
            <a:r>
              <a:rPr lang="en" sz="1800">
                <a:solidFill>
                  <a:schemeClr val="dk1"/>
                </a:solidFill>
              </a:rPr>
              <a:t>f i   n i   s	[(il/ɛl)fini</a:t>
            </a:r>
            <a:r>
              <a:rPr lang="en" sz="1800">
                <a:solidFill>
                  <a:srgbClr val="AA2214"/>
                </a:solidFill>
              </a:rPr>
              <a:t>s</a:t>
            </a:r>
            <a:r>
              <a:rPr lang="en" sz="1800">
                <a:solidFill>
                  <a:schemeClr val="dk1"/>
                </a:solidFill>
              </a:rPr>
              <a:t>]  ‘they finish’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| |  |  |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lphaLcPeriod"/>
            </a:pPr>
            <a:r>
              <a:rPr lang="en" sz="1800">
                <a:solidFill>
                  <a:schemeClr val="dk1"/>
                </a:solidFill>
              </a:rPr>
              <a:t>CVCV + </a:t>
            </a:r>
            <a:r>
              <a:rPr lang="en" sz="1800">
                <a:solidFill>
                  <a:srgbClr val="AA2214"/>
                </a:solidFill>
              </a:rPr>
              <a:t>CV</a:t>
            </a:r>
            <a:r>
              <a:rPr lang="en" sz="1800">
                <a:solidFill>
                  <a:schemeClr val="dk1"/>
                </a:solidFill>
              </a:rPr>
              <a:t>	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    | |  |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   s ɛ ʁ     v   	</a:t>
            </a:r>
            <a:r>
              <a:rPr lang="en" sz="1800">
                <a:solidFill>
                  <a:schemeClr val="dk1"/>
                </a:solidFill>
              </a:rPr>
              <a:t>[(il/ɛl)sɛʁ</a:t>
            </a:r>
            <a:r>
              <a:rPr lang="en" sz="1800">
                <a:solidFill>
                  <a:srgbClr val="AA2214"/>
                </a:solidFill>
              </a:rPr>
              <a:t>v</a:t>
            </a:r>
            <a:r>
              <a:rPr lang="en" sz="1800">
                <a:solidFill>
                  <a:schemeClr val="dk1"/>
                </a:solidFill>
              </a:rPr>
              <a:t>]  ‘they serve’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91" name="Google Shape;391;p49"/>
          <p:cNvSpPr txBox="1"/>
          <p:nvPr/>
        </p:nvSpPr>
        <p:spPr>
          <a:xfrm>
            <a:off x="5956875" y="970075"/>
            <a:ext cx="2936700" cy="26781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3pl = extr</a:t>
            </a:r>
            <a:r>
              <a:rPr lang="en" sz="1800">
                <a:solidFill>
                  <a:schemeClr val="dk1"/>
                </a:solidFill>
              </a:rPr>
              <a:t>a CVs (Fathi &amp; Lowenstamm 2016).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Demarcative CV exponents: Lowenstamm (1999) and related work; Scheer (2014); cf. catalectic slots (Kager 1995)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392" name="Google Shape;392;p49"/>
          <p:cNvCxnSpPr/>
          <p:nvPr/>
        </p:nvCxnSpPr>
        <p:spPr>
          <a:xfrm>
            <a:off x="2382729" y="3414097"/>
            <a:ext cx="64200" cy="32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3" name="Google Shape;393;p49"/>
          <p:cNvCxnSpPr/>
          <p:nvPr/>
        </p:nvCxnSpPr>
        <p:spPr>
          <a:xfrm flipH="1" rot="10800000">
            <a:off x="2305575" y="3976900"/>
            <a:ext cx="129300" cy="29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0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FRENCH 3PL, SOMALI F = MAALOULA DEFINITENESS MARKING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99" name="Google Shape;399;p50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0" name="Google Shape;400;p50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01" name="Google Shape;401;p50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2" name="Google Shape;402;p50"/>
          <p:cNvSpPr txBox="1"/>
          <p:nvPr/>
        </p:nvSpPr>
        <p:spPr>
          <a:xfrm>
            <a:off x="501525" y="785001"/>
            <a:ext cx="80424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Feminization and pluralization in Somali </a:t>
            </a:r>
            <a:r>
              <a:rPr lang="en" sz="1800">
                <a:solidFill>
                  <a:schemeClr val="dk1"/>
                </a:solidFill>
              </a:rPr>
              <a:t>nouns (Godon 1998; Lampitelli 2013; Green &amp; Lampitelli 2022)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(1)	H tone shift: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a. ínan ‘boy-M.sg’			c. </a:t>
            </a:r>
            <a:r>
              <a:rPr lang="en" sz="1800">
                <a:solidFill>
                  <a:schemeClr val="dk1"/>
                </a:solidFill>
              </a:rPr>
              <a:t>inán</a:t>
            </a:r>
            <a:r>
              <a:rPr lang="en" sz="1800">
                <a:solidFill>
                  <a:schemeClr val="dk1"/>
                </a:solidFill>
              </a:rPr>
              <a:t> ‘girl-</a:t>
            </a:r>
            <a:r>
              <a:rPr lang="en" sz="1800">
                <a:solidFill>
                  <a:srgbClr val="AA2214"/>
                </a:solidFill>
              </a:rPr>
              <a:t>F</a:t>
            </a:r>
            <a:r>
              <a:rPr lang="en" sz="1800">
                <a:solidFill>
                  <a:schemeClr val="dk1"/>
                </a:solidFill>
              </a:rPr>
              <a:t>.sg’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	b. mádaħ ‘head-</a:t>
            </a:r>
            <a:r>
              <a:rPr lang="en" sz="1800"/>
              <a:t>M.sg</a:t>
            </a:r>
            <a:r>
              <a:rPr lang="en" sz="1800">
                <a:solidFill>
                  <a:schemeClr val="dk1"/>
                </a:solidFill>
              </a:rPr>
              <a:t>’		d. madáħ ‘head-</a:t>
            </a:r>
            <a:r>
              <a:rPr lang="en" sz="1800">
                <a:solidFill>
                  <a:srgbClr val="AA2214"/>
                </a:solidFill>
              </a:rPr>
              <a:t>F.pl</a:t>
            </a:r>
            <a:r>
              <a:rPr lang="en" sz="1800">
                <a:solidFill>
                  <a:schemeClr val="dk1"/>
                </a:solidFill>
              </a:rPr>
              <a:t>’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(2)	H tone shift, suffixation, and gemination: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a. sánnad ‘year-M.sg’		d. sanna</a:t>
            </a:r>
            <a:r>
              <a:rPr lang="en" sz="1800">
                <a:solidFill>
                  <a:srgbClr val="AA2214"/>
                </a:solidFill>
              </a:rPr>
              <a:t>dd</a:t>
            </a:r>
            <a:r>
              <a:rPr lang="en" sz="1800">
                <a:solidFill>
                  <a:schemeClr val="dk1"/>
                </a:solidFill>
              </a:rPr>
              <a:t>ó ‘year-</a:t>
            </a:r>
            <a:r>
              <a:rPr lang="en" sz="1800">
                <a:solidFill>
                  <a:srgbClr val="AA2214"/>
                </a:solidFill>
              </a:rPr>
              <a:t>F</a:t>
            </a:r>
            <a:r>
              <a:rPr lang="en" sz="1800">
                <a:solidFill>
                  <a:schemeClr val="dk1"/>
                </a:solidFill>
              </a:rPr>
              <a:t>.pl’ 	*sannadó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	b. inán ‘girl-</a:t>
            </a:r>
            <a:r>
              <a:rPr lang="en" sz="1800">
                <a:solidFill>
                  <a:srgbClr val="AA2214"/>
                </a:solidFill>
              </a:rPr>
              <a:t>F</a:t>
            </a:r>
            <a:r>
              <a:rPr lang="en" sz="1800">
                <a:solidFill>
                  <a:schemeClr val="dk1"/>
                </a:solidFill>
              </a:rPr>
              <a:t>.sg’			e. inamó ‘girl-M.pl’		*inammó, *inanó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	c. inan ‘boy-M.sg.Nom’	f. inan-i ‘girl.F.sg-Nom’		*inam-i</a:t>
            </a:r>
            <a:endParaRPr sz="1800">
              <a:solidFill>
                <a:schemeClr val="dk1"/>
              </a:solidFill>
            </a:endParaRPr>
          </a:p>
          <a:p>
            <a:pPr indent="0" lvl="0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(nouns appear in the absolutive case, unless specified)</a:t>
            </a:r>
            <a:r>
              <a:rPr lang="en" sz="1800">
                <a:solidFill>
                  <a:schemeClr val="dk1"/>
                </a:solidFill>
              </a:rPr>
              <a:t>	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1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FRENCH 3PL, SOMALI F = MAALOULA DEFINITENESS MARKING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08" name="Google Shape;408;p51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9" name="Google Shape;409;p51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10" name="Google Shape;410;p51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Google Shape;411;p51"/>
          <p:cNvSpPr txBox="1"/>
          <p:nvPr/>
        </p:nvSpPr>
        <p:spPr>
          <a:xfrm>
            <a:off x="616975" y="902500"/>
            <a:ext cx="76191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</a:rPr>
              <a:t>Somali </a:t>
            </a:r>
            <a:r>
              <a:rPr lang="en" sz="1800">
                <a:solidFill>
                  <a:schemeClr val="dk1"/>
                </a:solidFill>
              </a:rPr>
              <a:t>(Godon 1998; Lampitelli 2013)</a:t>
            </a:r>
            <a:endParaRPr i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		H								H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i  n  a n	[ínan]				   i  n a n			[inán]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|   |  |  |							   |  |  |  |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lphaLcPeriod"/>
            </a:pPr>
            <a:r>
              <a:rPr lang="en" sz="1800">
                <a:solidFill>
                  <a:schemeClr val="dk1"/>
                </a:solidFill>
              </a:rPr>
              <a:t>C</a:t>
            </a:r>
            <a:r>
              <a:rPr lang="en" sz="1800" u="sng">
                <a:solidFill>
                  <a:schemeClr val="dk1"/>
                </a:solidFill>
              </a:rPr>
              <a:t>V</a:t>
            </a:r>
            <a:r>
              <a:rPr baseline="-25000" lang="en" sz="1800">
                <a:solidFill>
                  <a:schemeClr val="dk1"/>
                </a:solidFill>
              </a:rPr>
              <a:t>2</a:t>
            </a:r>
            <a:r>
              <a:rPr lang="en" sz="1800">
                <a:solidFill>
                  <a:schemeClr val="dk1"/>
                </a:solidFill>
              </a:rPr>
              <a:t>CV</a:t>
            </a:r>
            <a:r>
              <a:rPr baseline="-25000" lang="en" sz="1800">
                <a:solidFill>
                  <a:schemeClr val="dk1"/>
                </a:solidFill>
              </a:rPr>
              <a:t>1</a:t>
            </a:r>
            <a:r>
              <a:rPr lang="en" sz="1800">
                <a:solidFill>
                  <a:schemeClr val="dk1"/>
                </a:solidFill>
              </a:rPr>
              <a:t>CV	‘boy-M.sg’		b.	CVC</a:t>
            </a:r>
            <a:r>
              <a:rPr lang="en" sz="1800" u="sng">
                <a:solidFill>
                  <a:schemeClr val="dk1"/>
                </a:solidFill>
              </a:rPr>
              <a:t>V</a:t>
            </a:r>
            <a:r>
              <a:rPr baseline="-25000" lang="en" sz="1800">
                <a:solidFill>
                  <a:schemeClr val="dk1"/>
                </a:solidFill>
              </a:rPr>
              <a:t>2</a:t>
            </a:r>
            <a:r>
              <a:rPr lang="en" sz="1800">
                <a:solidFill>
                  <a:schemeClr val="dk1"/>
                </a:solidFill>
              </a:rPr>
              <a:t>CV</a:t>
            </a:r>
            <a:r>
              <a:rPr baseline="-25000" lang="en" sz="1800">
                <a:solidFill>
                  <a:schemeClr val="dk1"/>
                </a:solidFill>
              </a:rPr>
              <a:t>1</a:t>
            </a:r>
            <a:r>
              <a:rPr lang="en" sz="1800">
                <a:solidFill>
                  <a:schemeClr val="dk1"/>
                </a:solidFill>
              </a:rPr>
              <a:t>+</a:t>
            </a:r>
            <a:r>
              <a:rPr lang="en" sz="1800">
                <a:solidFill>
                  <a:srgbClr val="AA2214"/>
                </a:solidFill>
              </a:rPr>
              <a:t>CV</a:t>
            </a:r>
            <a:r>
              <a:rPr lang="en" sz="1800">
                <a:solidFill>
                  <a:schemeClr val="dk1"/>
                </a:solidFill>
              </a:rPr>
              <a:t>	‘girl-F.sg’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		(H)		H						(H)		Nom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				 |								 |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   </a:t>
            </a:r>
            <a:r>
              <a:rPr lang="en" sz="1800">
                <a:solidFill>
                  <a:schemeClr val="dk1"/>
                </a:solidFill>
              </a:rPr>
              <a:t>sa   n   a </a:t>
            </a:r>
            <a:r>
              <a:rPr lang="en" sz="1800">
                <a:solidFill>
                  <a:srgbClr val="AA2214"/>
                </a:solidFill>
              </a:rPr>
              <a:t>d</a:t>
            </a:r>
            <a:r>
              <a:rPr lang="en" sz="1800">
                <a:solidFill>
                  <a:schemeClr val="dk1"/>
                </a:solidFill>
              </a:rPr>
              <a:t>         o					   i n a n		 i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        |   |		 |					   |  | |   |          |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c.	CVC</a:t>
            </a:r>
            <a:r>
              <a:rPr lang="en" sz="1800" u="sng">
                <a:solidFill>
                  <a:schemeClr val="dk1"/>
                </a:solidFill>
              </a:rPr>
              <a:t>V</a:t>
            </a:r>
            <a:r>
              <a:rPr baseline="-25000" lang="en" sz="1800">
                <a:solidFill>
                  <a:schemeClr val="dk1"/>
                </a:solidFill>
              </a:rPr>
              <a:t>2</a:t>
            </a:r>
            <a:r>
              <a:rPr lang="en" sz="1800">
                <a:solidFill>
                  <a:schemeClr val="dk1"/>
                </a:solidFill>
              </a:rPr>
              <a:t>CV</a:t>
            </a:r>
            <a:r>
              <a:rPr baseline="-25000" lang="en" sz="1800">
                <a:solidFill>
                  <a:schemeClr val="dk1"/>
                </a:solidFill>
              </a:rPr>
              <a:t>1</a:t>
            </a:r>
            <a:r>
              <a:rPr lang="en" sz="1800">
                <a:solidFill>
                  <a:schemeClr val="dk1"/>
                </a:solidFill>
              </a:rPr>
              <a:t>+</a:t>
            </a:r>
            <a:r>
              <a:rPr lang="en" sz="1800">
                <a:solidFill>
                  <a:srgbClr val="AA2214"/>
                </a:solidFill>
              </a:rPr>
              <a:t>CV</a:t>
            </a:r>
            <a:r>
              <a:rPr lang="en" sz="1800">
                <a:solidFill>
                  <a:schemeClr val="dk1"/>
                </a:solidFill>
              </a:rPr>
              <a:t>	‘year-F.sg’	d.	CVC</a:t>
            </a:r>
            <a:r>
              <a:rPr lang="en" sz="1800" u="sng">
                <a:solidFill>
                  <a:schemeClr val="dk1"/>
                </a:solidFill>
              </a:rPr>
              <a:t>V</a:t>
            </a:r>
            <a:r>
              <a:rPr baseline="-25000" lang="en" sz="1800">
                <a:solidFill>
                  <a:schemeClr val="dk1"/>
                </a:solidFill>
              </a:rPr>
              <a:t>2</a:t>
            </a:r>
            <a:r>
              <a:rPr lang="en" sz="1800">
                <a:solidFill>
                  <a:schemeClr val="dk1"/>
                </a:solidFill>
              </a:rPr>
              <a:t>CV</a:t>
            </a:r>
            <a:r>
              <a:rPr baseline="-25000" lang="en" sz="1800">
                <a:solidFill>
                  <a:schemeClr val="dk1"/>
                </a:solidFill>
              </a:rPr>
              <a:t>1</a:t>
            </a:r>
            <a:r>
              <a:rPr lang="en" sz="1800">
                <a:solidFill>
                  <a:schemeClr val="dk1"/>
                </a:solidFill>
              </a:rPr>
              <a:t>+</a:t>
            </a:r>
            <a:r>
              <a:rPr lang="en" sz="1800">
                <a:solidFill>
                  <a:srgbClr val="AA2214"/>
                </a:solidFill>
              </a:rPr>
              <a:t>CV	</a:t>
            </a:r>
            <a:r>
              <a:rPr lang="en" sz="1800">
                <a:solidFill>
                  <a:schemeClr val="dk1"/>
                </a:solidFill>
              </a:rPr>
              <a:t>‘girl.F.sg-Nom’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412" name="Google Shape;412;p51"/>
          <p:cNvCxnSpPr/>
          <p:nvPr/>
        </p:nvCxnSpPr>
        <p:spPr>
          <a:xfrm>
            <a:off x="5378390" y="1822433"/>
            <a:ext cx="64200" cy="32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3" name="Google Shape;413;p51"/>
          <p:cNvCxnSpPr/>
          <p:nvPr/>
        </p:nvCxnSpPr>
        <p:spPr>
          <a:xfrm flipH="1">
            <a:off x="1412176" y="1811133"/>
            <a:ext cx="269400" cy="25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4" name="Google Shape;414;p51"/>
          <p:cNvCxnSpPr/>
          <p:nvPr/>
        </p:nvCxnSpPr>
        <p:spPr>
          <a:xfrm flipH="1">
            <a:off x="1245565" y="4042975"/>
            <a:ext cx="141000" cy="24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51"/>
          <p:cNvCxnSpPr/>
          <p:nvPr/>
        </p:nvCxnSpPr>
        <p:spPr>
          <a:xfrm>
            <a:off x="1399395" y="4055798"/>
            <a:ext cx="179700" cy="24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51"/>
          <p:cNvCxnSpPr/>
          <p:nvPr/>
        </p:nvCxnSpPr>
        <p:spPr>
          <a:xfrm>
            <a:off x="1976595" y="4068623"/>
            <a:ext cx="513000" cy="21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7" name="Google Shape;417;p51"/>
          <p:cNvSpPr txBox="1"/>
          <p:nvPr/>
        </p:nvSpPr>
        <p:spPr>
          <a:xfrm>
            <a:off x="6269250" y="959050"/>
            <a:ext cx="2751900" cy="5808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H is always on penultimate V (not counting FEN)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2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FRENCH 3PL, SOMALI F = MAALOULA DEFINITENESS MARKING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3" name="Google Shape;423;p52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4" name="Google Shape;424;p52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25" name="Google Shape;425;p52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6" name="Google Shape;426;p52"/>
          <p:cNvSpPr txBox="1"/>
          <p:nvPr/>
        </p:nvSpPr>
        <p:spPr>
          <a:xfrm>
            <a:off x="501525" y="964575"/>
            <a:ext cx="73881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Other examples analyzed using an extra CV: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a. </a:t>
            </a:r>
            <a:r>
              <a:rPr lang="en" sz="1800">
                <a:solidFill>
                  <a:schemeClr val="dk1"/>
                </a:solidFill>
              </a:rPr>
              <a:t>Italian raddoppiamento fonosintattico (Passino 2008)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b. French Feminine nouns and adjectives (Fathi &amp; Lowenstamm 2016)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c. Palestinian Arabic 3MSG object (Faust 2019) - more or less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3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Proposal: </a:t>
            </a: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definite marker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32" name="Google Shape;432;p53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3" name="Google Shape;433;p53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34" name="Google Shape;434;p53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5" name="Google Shape;435;p53"/>
          <p:cNvSpPr txBox="1"/>
          <p:nvPr/>
        </p:nvSpPr>
        <p:spPr>
          <a:xfrm>
            <a:off x="459325" y="910774"/>
            <a:ext cx="82092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DEF </a:t>
            </a:r>
            <a:r>
              <a:rPr i="1" lang="en" sz="1800">
                <a:solidFill>
                  <a:schemeClr val="dk1"/>
                </a:solidFill>
              </a:rPr>
              <a:t>is</a:t>
            </a:r>
            <a:r>
              <a:rPr lang="en" sz="1800">
                <a:solidFill>
                  <a:schemeClr val="dk1"/>
                </a:solidFill>
              </a:rPr>
              <a:t> structure, </a:t>
            </a:r>
            <a:r>
              <a:rPr lang="en" sz="1800">
                <a:solidFill>
                  <a:schemeClr val="dk1"/>
                </a:solidFill>
              </a:rPr>
              <a:t>instantiated</a:t>
            </a:r>
            <a:r>
              <a:rPr lang="en" sz="1800">
                <a:solidFill>
                  <a:schemeClr val="dk1"/>
                </a:solidFill>
              </a:rPr>
              <a:t> by an extra CV. Similarly, F bears an extra CV together with segmental material.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457200" lvl="0" marL="2286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MSG		FSG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-DEF	∅		(-</a:t>
            </a:r>
            <a:r>
              <a:rPr lang="en" sz="17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ʧ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) </a:t>
            </a:r>
            <a:r>
              <a:rPr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		</a:t>
            </a:r>
            <a:r>
              <a:rPr lang="en" sz="17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CV</a:t>
            </a:r>
            <a:r>
              <a:rPr baseline="-25000" lang="en" sz="17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F</a:t>
            </a:r>
            <a:endParaRPr baseline="-25000" sz="17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+DEF	</a:t>
            </a:r>
            <a:r>
              <a:rPr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</a:t>
            </a:r>
            <a:r>
              <a:rPr lang="en" sz="17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-ʧ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</a:t>
            </a:r>
            <a:r>
              <a:rPr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CV</a:t>
            </a:r>
            <a:r>
              <a:rPr baseline="-25000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DEF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r>
              <a:rPr lang="en" sz="17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CV</a:t>
            </a:r>
            <a:r>
              <a:rPr baseline="-25000" lang="en" sz="17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F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+</a:t>
            </a:r>
            <a:r>
              <a:rPr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CV</a:t>
            </a:r>
            <a:r>
              <a:rPr baseline="-25000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DEF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4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Proposal: definite marker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41" name="Google Shape;441;p54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2" name="Google Shape;442;p54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43" name="Google Shape;443;p54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4" name="Google Shape;444;p54"/>
          <p:cNvSpPr txBox="1"/>
          <p:nvPr/>
        </p:nvSpPr>
        <p:spPr>
          <a:xfrm>
            <a:off x="463050" y="900442"/>
            <a:ext cx="8209200" cy="31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Masculine pattern	 </a:t>
            </a:r>
            <a:r>
              <a:rPr lang="en" sz="1300">
                <a:solidFill>
                  <a:schemeClr val="dk1"/>
                </a:solidFill>
              </a:rPr>
              <a:t>(FEN are underlined)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ahoma"/>
              <a:buAutoNum type="alphaLcPeriod"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ʔirreχ]  ‘a long film’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</a:t>
            </a:r>
            <a:r>
              <a:rPr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/a/ cannot associate to FEN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									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b.	+DEF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  ‘the long film’		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/a/ </a:t>
            </a:r>
            <a:r>
              <a:rPr i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can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associate to </a:t>
            </a:r>
            <a:r>
              <a:rPr i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non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-FEN</a:t>
            </a:r>
            <a:endParaRPr sz="1800">
              <a:solidFill>
                <a:schemeClr val="dk1"/>
              </a:solidFill>
            </a:endParaRPr>
          </a:p>
          <a:p>
            <a:pPr indent="457200" lvl="0" marL="5943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445" name="Google Shape;44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875" y="1924975"/>
            <a:ext cx="6599918" cy="110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2232" y="3616314"/>
            <a:ext cx="7638774" cy="99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5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Proposal: definite marker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52" name="Google Shape;452;p55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3" name="Google Shape;453;p55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54" name="Google Shape;454;p55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5" name="Google Shape;455;p55"/>
          <p:cNvSpPr txBox="1"/>
          <p:nvPr/>
        </p:nvSpPr>
        <p:spPr>
          <a:xfrm>
            <a:off x="463050" y="900442"/>
            <a:ext cx="8209200" cy="31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Masculine pattern	 </a:t>
            </a:r>
            <a:r>
              <a:rPr lang="en" sz="1300">
                <a:solidFill>
                  <a:schemeClr val="dk1"/>
                </a:solidFill>
              </a:rPr>
              <a:t>(FEN are underlined)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ahoma"/>
              <a:buAutoNum type="alphaLcPeriod"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-DEF 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ʔirreχ]  ‘a long film’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</a:t>
            </a:r>
            <a:r>
              <a:rPr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/a/ cannot associate to FEN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									</a:t>
            </a:r>
            <a:endParaRPr sz="18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b.	+DEF	[felm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 </a:t>
            </a:r>
            <a:r>
              <a:rPr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  ‘the long film’		/a/ can associate to non-FEN</a:t>
            </a:r>
            <a:endParaRPr sz="1800">
              <a:solidFill>
                <a:schemeClr val="dk1"/>
              </a:solidFill>
            </a:endParaRPr>
          </a:p>
          <a:p>
            <a:pPr indent="457200" lvl="0" marL="5943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456" name="Google Shape;45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875" y="1924975"/>
            <a:ext cx="6599918" cy="110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1975" y="3516200"/>
            <a:ext cx="6938025" cy="10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55"/>
          <p:cNvSpPr txBox="1"/>
          <p:nvPr/>
        </p:nvSpPr>
        <p:spPr>
          <a:xfrm>
            <a:off x="5556800" y="532813"/>
            <a:ext cx="3393900" cy="9630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The behavior of /-a/ is sensitive to the difference between inherent (n.) and contextual (a.) inflection; only contextual inflection is subject to the FEN condition.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6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Proposal: </a:t>
            </a: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definite marker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64" name="Google Shape;464;p56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5" name="Google Shape;465;p56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66" name="Google Shape;466;p56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7" name="Google Shape;467;p56"/>
          <p:cNvSpPr txBox="1"/>
          <p:nvPr/>
        </p:nvSpPr>
        <p:spPr>
          <a:xfrm>
            <a:off x="463050" y="900450"/>
            <a:ext cx="8558100" cy="29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Feminine pattern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ahoma"/>
              <a:buAutoNum type="alphaLcPeriod"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-DEF	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rrīχ</a:t>
            </a:r>
            <a:r>
              <a:rPr b="1" lang="en" sz="1700">
                <a:solidFill>
                  <a:schemeClr val="dk1"/>
                </a:solidFill>
                <a:highlight>
                  <a:schemeClr val="lt1"/>
                </a:highlight>
                <a:latin typeface="Tahoma"/>
                <a:ea typeface="Tahoma"/>
                <a:cs typeface="Tahoma"/>
                <a:sym typeface="Tahoma"/>
              </a:rPr>
              <a:t>-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 ‘a long paper’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/a/ takes precedence over /t/</a:t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b.	+DEF	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[warəq-</a:t>
            </a:r>
            <a:r>
              <a:rPr b="1" lang="en" sz="17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θ</a:t>
            </a:r>
            <a:r>
              <a:rPr b="1"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-a 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rrīχ-</a:t>
            </a:r>
            <a:r>
              <a:rPr b="1" lang="en" sz="1700">
                <a:solidFill>
                  <a:srgbClr val="AA2214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ʧ</a:t>
            </a:r>
            <a:r>
              <a:rPr b="1" lang="en" sz="1700">
                <a:solidFill>
                  <a:schemeClr val="dk1"/>
                </a:solidFill>
                <a:highlight>
                  <a:srgbClr val="F9CB9C"/>
                </a:highlight>
                <a:latin typeface="Tahoma"/>
                <a:ea typeface="Tahoma"/>
                <a:cs typeface="Tahoma"/>
                <a:sym typeface="Tahoma"/>
              </a:rPr>
              <a:t>-a</a:t>
            </a: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]	‘the long paper’	both items associate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468" name="Google Shape;46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925" y="3359100"/>
            <a:ext cx="8051199" cy="756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925" y="1895025"/>
            <a:ext cx="8051195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7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CONCLUSION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75" name="Google Shape;475;p57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6" name="Google Shape;476;p57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77" name="Google Shape;477;p57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8" name="Google Shape;478;p57"/>
          <p:cNvSpPr txBox="1"/>
          <p:nvPr/>
        </p:nvSpPr>
        <p:spPr>
          <a:xfrm>
            <a:off x="501525" y="964575"/>
            <a:ext cx="80625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Definiteness in Maaloula Neo Aramaic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Not realized in constructs;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Realized as /l/ in verbs;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Realized indirectly with pronominals in relative clauses and numerals;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Realized as more space for inflection on adjectives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We formalized the N+A configuration by saying that +DEF is exponed by a “pure” CV unit. Possibly, this can be extended to the other contexts, but we are still not certain.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8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ROAD MAP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84" name="Google Shape;484;p58"/>
          <p:cNvSpPr txBox="1"/>
          <p:nvPr>
            <p:ph idx="1" type="body"/>
          </p:nvPr>
        </p:nvSpPr>
        <p:spPr>
          <a:xfrm>
            <a:off x="327063" y="1091023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Facts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: 	▪ definiteness in Constructs?  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definiteness of direct objects (DOM)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Indirect definiteness marking: numerals, relative clauses, N+A sequences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Formal Proposal concerning N+A</a:t>
            </a: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The definiteness marker is additional syllabic space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C3CBCC"/>
                </a:solidFill>
                <a:latin typeface="Tahoma"/>
                <a:ea typeface="Tahoma"/>
                <a:cs typeface="Tahoma"/>
                <a:sym typeface="Tahoma"/>
              </a:rPr>
              <a:t>▪ French 3pl, Somail F = Maaloula definiteness marking on Adjectives</a:t>
            </a:r>
            <a:endParaRPr sz="2100">
              <a:solidFill>
                <a:srgbClr val="C3CBCC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▪ Puzzle for further empuzzlement </a:t>
            </a:r>
            <a:r>
              <a:rPr lang="en" sz="2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85" name="Google Shape;485;p58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6" name="Google Shape;486;p58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87" name="Google Shape;487;p58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9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PUZZLE FOR FURTHER EMPUZZLEMENT - THE LOGIC BEHIND -a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93" name="Google Shape;493;p59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4" name="Google Shape;494;p59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495" name="Google Shape;495;p59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6" name="Google Shape;496;p59"/>
          <p:cNvSpPr txBox="1"/>
          <p:nvPr/>
        </p:nvSpPr>
        <p:spPr>
          <a:xfrm>
            <a:off x="501525" y="964575"/>
            <a:ext cx="8519700" cy="32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▪ There are three contexts, and only three, where a noun appears in its </a:t>
            </a:r>
            <a:r>
              <a:rPr lang="en">
                <a:solidFill>
                  <a:schemeClr val="dk1"/>
                </a:solidFill>
              </a:rPr>
              <a:t>bare form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	1. M after ‘which’		[ʔanu filim] (*felma, filmō)				‘which film?’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				cf. F	[ʔanu sajjōrj-an]	(*sajjōr-ʧ-a, *</a:t>
            </a:r>
            <a:r>
              <a:rPr lang="en">
                <a:solidFill>
                  <a:schemeClr val="dk1"/>
                </a:solidFill>
              </a:rPr>
              <a:t>sajjarj-ōθ-a)</a:t>
            </a:r>
            <a:r>
              <a:rPr lang="en">
                <a:solidFill>
                  <a:schemeClr val="dk1"/>
                </a:solidFill>
              </a:rPr>
              <a:t>	‘which car?’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2. M after ‘how many’	[eχma   filim] (*filmō)	‘how many films?’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	cf. F	[eχma sajjōrj-an]		‘how many cars?’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3. 0</a:t>
            </a:r>
            <a:r>
              <a:rPr lang="en">
                <a:solidFill>
                  <a:schemeClr val="dk1"/>
                </a:solidFill>
              </a:rPr>
              <a:t>DEF.M after numeral</a:t>
            </a:r>
            <a:r>
              <a:rPr lang="en">
                <a:solidFill>
                  <a:schemeClr val="dk1"/>
                </a:solidFill>
              </a:rPr>
              <a:t>	[θlōθa filim]	 (*filmō)	‘three films’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				cf.	[θlaθ</a:t>
            </a:r>
            <a:r>
              <a:rPr lang="en">
                <a:solidFill>
                  <a:schemeClr val="dk1"/>
                </a:solidFill>
              </a:rPr>
              <a:t>i</a:t>
            </a:r>
            <a:r>
              <a:rPr lang="en">
                <a:solidFill>
                  <a:schemeClr val="dk1"/>
                </a:solidFill>
              </a:rPr>
              <a:t>nn filmō] (*filim)	‘the three films’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				cf.	[eθlaθ sajjōrj-an], [θlaθinn </a:t>
            </a:r>
            <a:r>
              <a:rPr lang="en">
                <a:solidFill>
                  <a:schemeClr val="dk1"/>
                </a:solidFill>
              </a:rPr>
              <a:t>sajjarj-ōθa</a:t>
            </a:r>
            <a:r>
              <a:rPr lang="en">
                <a:solidFill>
                  <a:schemeClr val="dk1"/>
                </a:solidFill>
              </a:rPr>
              <a:t>] ‘three cars, the three cars’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0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PUZZLE FOR FURTHER EMPUZZLEMENT - THE LOGIC BEHIND -a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02" name="Google Shape;502;p60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3" name="Google Shape;503;p60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504" name="Google Shape;504;p60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5" name="Google Shape;505;p60"/>
          <p:cNvSpPr txBox="1"/>
          <p:nvPr/>
        </p:nvSpPr>
        <p:spPr>
          <a:xfrm>
            <a:off x="501525" y="964575"/>
            <a:ext cx="8519700" cy="32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▪ There are three contexts, and only three, where a noun appears in its </a:t>
            </a:r>
            <a:r>
              <a:rPr lang="en">
                <a:solidFill>
                  <a:schemeClr val="dk1"/>
                </a:solidFill>
              </a:rPr>
              <a:t>bare form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	1. M after ‘which’		[ʔanu filim] (*felma, filmō)				‘which film?’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				cf. F	[ʔanu sajjōrj-an]	(*sajjōr-ʧ-a, *sajjarj-ōθ-a)	‘which car?’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2. M after ‘how many’	[eχma   filim] (*filmō)	‘how many films?’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	cf. F	[eχma sajjōrj-an]		‘how many cars?’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3. 0</a:t>
            </a:r>
            <a:r>
              <a:rPr lang="en">
                <a:solidFill>
                  <a:schemeClr val="dk1"/>
                </a:solidFill>
              </a:rPr>
              <a:t>DEF.M after numeral</a:t>
            </a:r>
            <a:r>
              <a:rPr lang="en">
                <a:solidFill>
                  <a:schemeClr val="dk1"/>
                </a:solidFill>
              </a:rPr>
              <a:t>	[θlōθa filim]	 (*filmō)	‘three films’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				cf.	[θlaθ</a:t>
            </a:r>
            <a:r>
              <a:rPr lang="en">
                <a:solidFill>
                  <a:schemeClr val="dk1"/>
                </a:solidFill>
              </a:rPr>
              <a:t>i</a:t>
            </a:r>
            <a:r>
              <a:rPr lang="en">
                <a:solidFill>
                  <a:schemeClr val="dk1"/>
                </a:solidFill>
              </a:rPr>
              <a:t>nn filmō] (*filim)	‘the three films’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				cf.	[eθlaθ sajjōrj-an], [θlaθinn sajjarj-ōθa] ‘three cars, the three cars’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506" name="Google Shape;506;p60"/>
          <p:cNvSpPr txBox="1"/>
          <p:nvPr/>
        </p:nvSpPr>
        <p:spPr>
          <a:xfrm>
            <a:off x="5569500" y="911775"/>
            <a:ext cx="3393900" cy="531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Arnold (1990) calls this “the count plural”; but its distribution still puzzles us.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1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Acknowledgments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12" name="Google Shape;512;p61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3" name="Google Shape;513;p61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514" name="Google Shape;514;p61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5" name="Google Shape;515;p61"/>
          <p:cNvSpPr txBox="1"/>
          <p:nvPr/>
        </p:nvSpPr>
        <p:spPr>
          <a:xfrm>
            <a:off x="345275" y="1927525"/>
            <a:ext cx="851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We thank Elitzur Bar-Asher Siegal, </a:t>
            </a:r>
            <a:r>
              <a:rPr lang="en">
                <a:solidFill>
                  <a:schemeClr val="dk1"/>
                </a:solidFill>
              </a:rPr>
              <a:t>Ghattas Eid, Hagit Borer, Ur Shlonsky for discussing the facts with us.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2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50">
                <a:latin typeface="Tahoma"/>
                <a:ea typeface="Tahoma"/>
                <a:cs typeface="Tahoma"/>
                <a:sym typeface="Tahoma"/>
              </a:rPr>
              <a:t>Acknowledgments</a:t>
            </a:r>
            <a:endParaRPr b="1" sz="135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21" name="Google Shape;521;p62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2" name="Google Shape;522;p62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523" name="Google Shape;523;p62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4" name="Google Shape;524;p62"/>
          <p:cNvSpPr txBox="1"/>
          <p:nvPr/>
        </p:nvSpPr>
        <p:spPr>
          <a:xfrm>
            <a:off x="2881800" y="1986250"/>
            <a:ext cx="2958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Thank you!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3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REFERENCES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30" name="Google Shape;530;p63"/>
          <p:cNvSpPr txBox="1"/>
          <p:nvPr>
            <p:ph idx="1" type="body"/>
          </p:nvPr>
        </p:nvSpPr>
        <p:spPr>
          <a:xfrm>
            <a:off x="303625" y="959975"/>
            <a:ext cx="8520600" cy="35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Arnold,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Werner. 1990.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Das Neuwestaramäische: V. Grammatik.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Wiesbaden: Otto Harrassowitz.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Bonami,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Olivier and Gilles </a:t>
            </a: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Boyé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 2003. Supplétion et classes flexionnels.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Langages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152:102-126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Bonami,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Olivier. 2014.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La structure fine des paradigmes de flexion.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HDR, Université Paris Diderot.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Correl,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Christoph. 1978. 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Untersuchungen zur Syntax der neuwestaramäischen Dialekte des Antilibanon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(Maʕlūla, Ba</a:t>
            </a:r>
            <a:r>
              <a:rPr lang="en" sz="13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ʕa, Ǧubbʕadin). Wiesbaden: Franz Steiner.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Eid,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Ghattas. 2024.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Phonology of Maaloula Aramaic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 Düsseldorf: DUP.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Fathi,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Radwa, and Jean </a:t>
            </a: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Lowenstamm.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2016. The gender assignment pattern of French nouns. Morphology 26: 477-509.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Faust,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Noam. 2019. Defective representations explain a seemingly allomorphic pattern in Palestinian Arabic. International Journal of Arabic Linguistics 5 (1): 67-85.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Godon, Elsa.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1998.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Aspects de la morphologie nominale du somali: La formation du pluriel.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Paris: Université Paris 7 MA thesis.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Green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Christopher and</a:t>
            </a: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Nicola </a:t>
            </a: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Lampitelli.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2022. Conditions on complex exponence: a case study of the Somali subject marker.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Phonological Data and Analysis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 DOI: https://doi.org/10.3765/pda.v4art4.63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Kager,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René. 1995. Consequences of catalexis. In H. van der Hulst, &amp; J. van de Weijer (Eds.),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Leiden in Last: HIL Phonology Papers I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(pp. 269-298). Holland Institute of Generative Linguistics. </a:t>
            </a:r>
            <a:endParaRPr sz="1300">
              <a:solidFill>
                <a:srgbClr val="AA2214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Lampitelli, 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Nicola. 2013. The decomposition of Somali nouns. Brill’s Annual on Afroasiatic Languages and Linguistics, 5 : 118-159. DOI: </a:t>
            </a:r>
            <a:r>
              <a:rPr lang="en" sz="13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https://doi.org/10.1163/18776930-00501004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Lowenstamm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Jean. 1996. CV as the only syllable type. In J. Durand &amp; B. Laks (eds.),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Current trends in phonology. Models and methods,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419–441. Salford, Manchester: ESRI.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Lowenstamm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Jean. 1999.The beginning of the word. In J. Rennison &amp; K.  Kühnhammer,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Phonologica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1996, 153-166. La Hague: Holland Academic Graphics.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Scheer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Tobias. 2004.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Lateral Theory of Phonology. Vol 1.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Berlin: Mouton de Gruyter.</a:t>
            </a:r>
            <a:endParaRPr sz="13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en" sz="1300">
                <a:solidFill>
                  <a:srgbClr val="AA2214"/>
                </a:solidFill>
                <a:latin typeface="Tahoma"/>
                <a:ea typeface="Tahoma"/>
                <a:cs typeface="Tahoma"/>
                <a:sym typeface="Tahoma"/>
              </a:rPr>
              <a:t>Scheer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Tobias. 2014. The initial CV: Herald of a non-diacritic interface theory. </a:t>
            </a:r>
            <a:r>
              <a:rPr i="1"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Form of Structure, the Structure of Form. Essays in Honor of Jean Lowenstamm</a:t>
            </a:r>
            <a:r>
              <a:rPr lang="en" sz="13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edited by Sabrina Bendjaballah, Noam Faust, Mohamed Lahrouchi &amp; Nicola Lampitelli, 315-330. Amsterdam: Benjamins.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31" name="Google Shape;531;p63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						                  </a:t>
            </a: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2" name="Google Shape;532;p63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533" name="Google Shape;533;p63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4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SPANISH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39" name="Google Shape;539;p64"/>
          <p:cNvSpPr txBox="1"/>
          <p:nvPr>
            <p:ph idx="1" type="body"/>
          </p:nvPr>
        </p:nvSpPr>
        <p:spPr>
          <a:xfrm>
            <a:off x="303625" y="959975"/>
            <a:ext cx="8520600" cy="35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ver la pelicula	‘to see the movie’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ver una pelicula	‘to see a movie’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dom				v-er 	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l   	tipo			  	‘to see the guy’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see-</a:t>
            </a:r>
            <a:r>
              <a:rPr lang="en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inf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Sedan SC"/>
                <a:ea typeface="Sedan SC"/>
                <a:cs typeface="Sedan SC"/>
                <a:sym typeface="Sedan SC"/>
              </a:rPr>
              <a:t>dat</a:t>
            </a:r>
            <a:r>
              <a:rPr lang="en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	def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guy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clitic doubling	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v-er=l-o 			 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l   	tipo	 	‘to see the guy’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see-</a:t>
            </a:r>
            <a:r>
              <a:rPr lang="en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inf=3-msg.acc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Sedan SC"/>
                <a:ea typeface="Sedan SC"/>
                <a:cs typeface="Sedan SC"/>
                <a:sym typeface="Sedan SC"/>
              </a:rPr>
              <a:t>dat</a:t>
            </a:r>
            <a:r>
              <a:rPr lang="en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	def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guy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40" name="Google Shape;540;p64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1" name="Google Shape;541;p64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542" name="Google Shape;542;p64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3" name="Google Shape;543;p64"/>
          <p:cNvSpPr txBox="1"/>
          <p:nvPr/>
        </p:nvSpPr>
        <p:spPr>
          <a:xfrm>
            <a:off x="5569500" y="911775"/>
            <a:ext cx="3393900" cy="531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In Spanish, the dative preposition is used as a</a:t>
            </a:r>
            <a:r>
              <a:rPr lang="en" sz="1300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 dom</a:t>
            </a:r>
            <a:r>
              <a:rPr lang="en" sz="1300">
                <a:solidFill>
                  <a:schemeClr val="dk1"/>
                </a:solidFill>
              </a:rPr>
              <a:t> with animate objects.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65"/>
          <p:cNvSpPr txBox="1"/>
          <p:nvPr>
            <p:ph type="title"/>
          </p:nvPr>
        </p:nvSpPr>
        <p:spPr>
          <a:xfrm>
            <a:off x="-8075" y="368204"/>
            <a:ext cx="9144000" cy="363000"/>
          </a:xfrm>
          <a:prstGeom prst="rect">
            <a:avLst/>
          </a:prstGeom>
          <a:solidFill>
            <a:srgbClr val="C3CB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398">
                <a:latin typeface="Tahoma"/>
                <a:ea typeface="Tahoma"/>
                <a:cs typeface="Tahoma"/>
                <a:sym typeface="Tahoma"/>
              </a:rPr>
              <a:t>SPANISH</a:t>
            </a:r>
            <a:endParaRPr b="1" sz="1398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49" name="Google Shape;549;p65"/>
          <p:cNvSpPr txBox="1"/>
          <p:nvPr>
            <p:ph idx="1" type="body"/>
          </p:nvPr>
        </p:nvSpPr>
        <p:spPr>
          <a:xfrm>
            <a:off x="303625" y="959975"/>
            <a:ext cx="8520600" cy="3560700"/>
          </a:xfrm>
          <a:prstGeom prst="rect">
            <a:avLst/>
          </a:prstGeom>
          <a:ln cap="flat" cmpd="sng" w="952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clitic doubling	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v-er=</a:t>
            </a:r>
            <a:r>
              <a:rPr lang="en">
                <a:solidFill>
                  <a:schemeClr val="dk1"/>
                </a:solidFill>
                <a:highlight>
                  <a:srgbClr val="FCE5CD"/>
                </a:highlight>
                <a:latin typeface="Tahoma"/>
                <a:ea typeface="Tahoma"/>
                <a:cs typeface="Tahoma"/>
                <a:sym typeface="Tahoma"/>
              </a:rPr>
              <a:t>l-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 			 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Tahoma"/>
                <a:ea typeface="Tahoma"/>
                <a:cs typeface="Tahoma"/>
                <a:sym typeface="Tahoma"/>
              </a:rPr>
              <a:t>a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   robert	 	‘to see robert’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see-</a:t>
            </a:r>
            <a:r>
              <a:rPr lang="en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inf=3-msg.</a:t>
            </a:r>
            <a:r>
              <a:rPr lang="en">
                <a:solidFill>
                  <a:schemeClr val="dk1"/>
                </a:solidFill>
                <a:highlight>
                  <a:srgbClr val="FCE5CD"/>
                </a:highlight>
                <a:latin typeface="Sedan SC"/>
                <a:ea typeface="Sedan SC"/>
                <a:cs typeface="Sedan SC"/>
                <a:sym typeface="Sedan SC"/>
              </a:rPr>
              <a:t>acc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Sedan SC"/>
                <a:ea typeface="Sedan SC"/>
                <a:cs typeface="Sedan SC"/>
                <a:sym typeface="Sedan SC"/>
              </a:rPr>
              <a:t>dat</a:t>
            </a:r>
            <a:r>
              <a:rPr lang="en">
                <a:solidFill>
                  <a:schemeClr val="dk1"/>
                </a:solidFill>
                <a:latin typeface="Sedan SC"/>
                <a:ea typeface="Sedan SC"/>
                <a:cs typeface="Sedan SC"/>
                <a:sym typeface="Sedan SC"/>
              </a:rPr>
              <a:t>	   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Robert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ħim-</a:t>
            </a:r>
            <a:r>
              <a:rPr lang="en">
                <a:solidFill>
                  <a:schemeClr val="dk1"/>
                </a:solidFill>
                <a:highlight>
                  <a:srgbClr val="FCE5CD"/>
                </a:highlight>
                <a:latin typeface="Tahoma"/>
                <a:ea typeface="Tahoma"/>
                <a:cs typeface="Tahoma"/>
                <a:sym typeface="Tahoma"/>
              </a:rPr>
              <a:t>n-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Tahoma"/>
                <a:ea typeface="Tahoma"/>
                <a:cs typeface="Tahoma"/>
                <a:sym typeface="Tahoma"/>
              </a:rPr>
              <a:t>il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		robert			‘I saw Robert’</a:t>
            </a:r>
            <a:endParaRPr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			saw-</a:t>
            </a:r>
            <a:r>
              <a:rPr lang="en">
                <a:solidFill>
                  <a:schemeClr val="dk1"/>
                </a:solidFill>
                <a:highlight>
                  <a:srgbClr val="FCE5CD"/>
                </a:highlight>
                <a:latin typeface="Sedan SC"/>
                <a:ea typeface="Sedan SC"/>
                <a:cs typeface="Sedan SC"/>
                <a:sym typeface="Sedan SC"/>
              </a:rPr>
              <a:t>acc-</a:t>
            </a:r>
            <a:r>
              <a:rPr lang="en">
                <a:solidFill>
                  <a:schemeClr val="dk1"/>
                </a:solidFill>
                <a:highlight>
                  <a:srgbClr val="CFE2F3"/>
                </a:highlight>
                <a:latin typeface="Sedan SC"/>
                <a:ea typeface="Sedan SC"/>
                <a:cs typeface="Sedan SC"/>
                <a:sym typeface="Sedan SC"/>
              </a:rPr>
              <a:t>dat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Sedan SC"/>
                <a:ea typeface="Sedan SC"/>
                <a:cs typeface="Sedan SC"/>
                <a:sym typeface="Sedan SC"/>
              </a:rPr>
              <a:t>	       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Sedan SC"/>
                <a:ea typeface="Sedan SC"/>
                <a:cs typeface="Sedan SC"/>
                <a:sym typeface="Sedan SC"/>
              </a:rPr>
              <a:t> </a:t>
            </a:r>
            <a:r>
              <a:rPr lang="en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Robert</a:t>
            </a:r>
            <a:endParaRPr>
              <a:solidFill>
                <a:schemeClr val="dk1"/>
              </a:solidFill>
              <a:highlight>
                <a:srgbClr val="CFE2F3"/>
              </a:highlight>
              <a:latin typeface="Sedan SC"/>
              <a:ea typeface="Sedan SC"/>
              <a:cs typeface="Sedan SC"/>
              <a:sym typeface="Sedan SC"/>
            </a:endParaRPr>
          </a:p>
        </p:txBody>
      </p:sp>
      <p:sp>
        <p:nvSpPr>
          <p:cNvPr id="550" name="Google Shape;550;p65"/>
          <p:cNvSpPr/>
          <p:nvPr/>
        </p:nvSpPr>
        <p:spPr>
          <a:xfrm>
            <a:off x="-8075" y="-1000"/>
            <a:ext cx="91440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Faust &amp; Lampitelli												                  Def marker of Maaloula </a:t>
            </a:r>
            <a:endParaRPr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1" name="Google Shape;551;p65"/>
          <p:cNvSpPr/>
          <p:nvPr/>
        </p:nvSpPr>
        <p:spPr>
          <a:xfrm>
            <a:off x="-24775" y="4783452"/>
            <a:ext cx="9259800" cy="363000"/>
          </a:xfrm>
          <a:prstGeom prst="rect">
            <a:avLst/>
          </a:prstGeom>
          <a:solidFill>
            <a:srgbClr val="AA221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AfAf2026</a:t>
            </a:r>
            <a:endParaRPr/>
          </a:p>
        </p:txBody>
      </p:sp>
      <p:sp>
        <p:nvSpPr>
          <p:cNvPr id="552" name="Google Shape;552;p65"/>
          <p:cNvSpPr txBox="1"/>
          <p:nvPr>
            <p:ph idx="12" type="sldNum"/>
          </p:nvPr>
        </p:nvSpPr>
        <p:spPr>
          <a:xfrm>
            <a:off x="8472458" y="4749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