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sldIdLst>
    <p:sldId id="256" r:id="rId2"/>
    <p:sldId id="413" r:id="rId3"/>
    <p:sldId id="287" r:id="rId4"/>
    <p:sldId id="288" r:id="rId5"/>
    <p:sldId id="425" r:id="rId6"/>
    <p:sldId id="258" r:id="rId7"/>
    <p:sldId id="431" r:id="rId8"/>
    <p:sldId id="436" r:id="rId9"/>
    <p:sldId id="440" r:id="rId10"/>
    <p:sldId id="286" r:id="rId11"/>
    <p:sldId id="262" r:id="rId12"/>
    <p:sldId id="284" r:id="rId13"/>
    <p:sldId id="283" r:id="rId14"/>
    <p:sldId id="432" r:id="rId15"/>
    <p:sldId id="435" r:id="rId16"/>
    <p:sldId id="263" r:id="rId17"/>
    <p:sldId id="266" r:id="rId18"/>
    <p:sldId id="438" r:id="rId19"/>
    <p:sldId id="269" r:id="rId20"/>
    <p:sldId id="367" r:id="rId21"/>
    <p:sldId id="385" r:id="rId22"/>
    <p:sldId id="386" r:id="rId23"/>
    <p:sldId id="390" r:id="rId24"/>
    <p:sldId id="391" r:id="rId25"/>
    <p:sldId id="392" r:id="rId26"/>
    <p:sldId id="393" r:id="rId27"/>
    <p:sldId id="394" r:id="rId28"/>
    <p:sldId id="383" r:id="rId29"/>
    <p:sldId id="274" r:id="rId30"/>
    <p:sldId id="305" r:id="rId31"/>
    <p:sldId id="306" r:id="rId32"/>
    <p:sldId id="418" r:id="rId33"/>
    <p:sldId id="443" r:id="rId34"/>
    <p:sldId id="270" r:id="rId35"/>
    <p:sldId id="398" r:id="rId36"/>
    <p:sldId id="399" r:id="rId37"/>
    <p:sldId id="401" r:id="rId38"/>
    <p:sldId id="271" r:id="rId39"/>
    <p:sldId id="441" r:id="rId40"/>
    <p:sldId id="411" r:id="rId41"/>
    <p:sldId id="412" r:id="rId42"/>
    <p:sldId id="408" r:id="rId43"/>
    <p:sldId id="426" r:id="rId44"/>
    <p:sldId id="409" r:id="rId45"/>
    <p:sldId id="410" r:id="rId46"/>
    <p:sldId id="407" r:id="rId47"/>
    <p:sldId id="430" r:id="rId48"/>
    <p:sldId id="414" r:id="rId49"/>
    <p:sldId id="416" r:id="rId50"/>
    <p:sldId id="417" r:id="rId51"/>
    <p:sldId id="427" r:id="rId52"/>
    <p:sldId id="428" r:id="rId53"/>
    <p:sldId id="429" r:id="rId54"/>
    <p:sldId id="442" r:id="rId55"/>
    <p:sldId id="434" r:id="rId56"/>
    <p:sldId id="439" r:id="rId5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93"/>
    <a:srgbClr val="941651"/>
    <a:srgbClr val="942093"/>
    <a:srgbClr val="521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728"/>
  </p:normalViewPr>
  <p:slideViewPr>
    <p:cSldViewPr snapToGrid="0">
      <p:cViewPr varScale="1">
        <p:scale>
          <a:sx n="102" d="100"/>
          <a:sy n="102"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Inutile / Plus précis</c:v>
                </c:pt>
                <c:pt idx="1">
                  <c:v>Bizarre / Normal</c:v>
                </c:pt>
                <c:pt idx="2">
                  <c:v>Sexiste / féministe</c:v>
                </c:pt>
              </c:strCache>
            </c:strRef>
          </c:cat>
          <c:val>
            <c:numRef>
              <c:f>Feuil1!$B$2:$B$4</c:f>
              <c:numCache>
                <c:formatCode>0%</c:formatCode>
                <c:ptCount val="3"/>
                <c:pt idx="0">
                  <c:v>0.55000000000000004</c:v>
                </c:pt>
                <c:pt idx="1">
                  <c:v>0.66</c:v>
                </c:pt>
                <c:pt idx="2">
                  <c:v>0.6</c:v>
                </c:pt>
              </c:numCache>
            </c:numRef>
          </c:val>
          <c:extLst>
            <c:ext xmlns:c16="http://schemas.microsoft.com/office/drawing/2014/chart" uri="{C3380CC4-5D6E-409C-BE32-E72D297353CC}">
              <c16:uniqueId val="{00000000-BFDC-B042-B1C7-562A3803984B}"/>
            </c:ext>
          </c:extLst>
        </c:ser>
        <c:ser>
          <c:idx val="1"/>
          <c:order val="1"/>
          <c:tx>
            <c:strRef>
              <c:f>Feuil1!$C$1</c:f>
              <c:strCache>
                <c:ptCount val="1"/>
                <c:pt idx="0">
                  <c:v>Série 2</c:v>
                </c:pt>
              </c:strCache>
            </c:strRef>
          </c:tx>
          <c:spPr>
            <a:solidFill>
              <a:schemeClr val="accent2"/>
            </a:solidFill>
            <a:ln>
              <a:noFill/>
            </a:ln>
            <a:effectLst/>
          </c:spPr>
          <c:invertIfNegative val="0"/>
          <c:dLbls>
            <c:dLbl>
              <c:idx val="2"/>
              <c:layout>
                <c:manualLayout>
                  <c:x val="-1.8072289156626505E-2"/>
                  <c:y val="-3.03581182269424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44-834D-9C7A-F511B9529385}"/>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Inutile / Plus précis</c:v>
                </c:pt>
                <c:pt idx="1">
                  <c:v>Bizarre / Normal</c:v>
                </c:pt>
                <c:pt idx="2">
                  <c:v>Sexiste / féministe</c:v>
                </c:pt>
              </c:strCache>
            </c:strRef>
          </c:cat>
          <c:val>
            <c:numRef>
              <c:f>Feuil1!$C$2:$C$4</c:f>
              <c:numCache>
                <c:formatCode>0%</c:formatCode>
                <c:ptCount val="3"/>
                <c:pt idx="0">
                  <c:v>0.08</c:v>
                </c:pt>
                <c:pt idx="1">
                  <c:v>0.08</c:v>
                </c:pt>
                <c:pt idx="2">
                  <c:v>0.01</c:v>
                </c:pt>
              </c:numCache>
            </c:numRef>
          </c:val>
          <c:extLst>
            <c:ext xmlns:c16="http://schemas.microsoft.com/office/drawing/2014/chart" uri="{C3380CC4-5D6E-409C-BE32-E72D297353CC}">
              <c16:uniqueId val="{00000001-BFDC-B042-B1C7-562A3803984B}"/>
            </c:ext>
          </c:extLst>
        </c:ser>
        <c:ser>
          <c:idx val="2"/>
          <c:order val="2"/>
          <c:tx>
            <c:strRef>
              <c:f>Feuil1!$D$1</c:f>
              <c:strCache>
                <c:ptCount val="1"/>
                <c:pt idx="0">
                  <c:v>Colonne2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Inutile / Plus précis</c:v>
                </c:pt>
                <c:pt idx="1">
                  <c:v>Bizarre / Normal</c:v>
                </c:pt>
                <c:pt idx="2">
                  <c:v>Sexiste / féministe</c:v>
                </c:pt>
              </c:strCache>
            </c:strRef>
          </c:cat>
          <c:val>
            <c:numRef>
              <c:f>Feuil1!$D$2:$D$4</c:f>
              <c:numCache>
                <c:formatCode>General</c:formatCode>
                <c:ptCount val="3"/>
              </c:numCache>
            </c:numRef>
          </c:val>
          <c:extLst>
            <c:ext xmlns:c16="http://schemas.microsoft.com/office/drawing/2014/chart" uri="{C3380CC4-5D6E-409C-BE32-E72D297353CC}">
              <c16:uniqueId val="{00000002-BFDC-B042-B1C7-562A3803984B}"/>
            </c:ext>
          </c:extLst>
        </c:ser>
        <c:dLbls>
          <c:dLblPos val="ctr"/>
          <c:showLegendKey val="0"/>
          <c:showVal val="1"/>
          <c:showCatName val="0"/>
          <c:showSerName val="0"/>
          <c:showPercent val="0"/>
          <c:showBubbleSize val="0"/>
        </c:dLbls>
        <c:gapWidth val="79"/>
        <c:overlap val="100"/>
        <c:axId val="1594317871"/>
        <c:axId val="1456270239"/>
      </c:barChart>
      <c:catAx>
        <c:axId val="15943178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accent1">
                    <a:lumMod val="75000"/>
                  </a:schemeClr>
                </a:solidFill>
                <a:latin typeface="+mn-lt"/>
                <a:ea typeface="+mn-ea"/>
                <a:cs typeface="+mn-cs"/>
              </a:defRPr>
            </a:pPr>
            <a:endParaRPr lang="fr-FR"/>
          </a:p>
        </c:txPr>
        <c:crossAx val="1456270239"/>
        <c:crosses val="autoZero"/>
        <c:auto val="1"/>
        <c:lblAlgn val="ctr"/>
        <c:lblOffset val="100"/>
        <c:noMultiLvlLbl val="0"/>
      </c:catAx>
      <c:valAx>
        <c:axId val="1456270239"/>
        <c:scaling>
          <c:orientation val="minMax"/>
        </c:scaling>
        <c:delete val="1"/>
        <c:axPos val="b"/>
        <c:numFmt formatCode="0%" sourceLinked="1"/>
        <c:majorTickMark val="none"/>
        <c:minorTickMark val="none"/>
        <c:tickLblPos val="nextTo"/>
        <c:crossAx val="15943178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Inutile / Plus précis</c:v>
                </c:pt>
                <c:pt idx="1">
                  <c:v>Bizarre / Normal</c:v>
                </c:pt>
                <c:pt idx="2">
                  <c:v>Sexiste / féministe</c:v>
                </c:pt>
              </c:strCache>
            </c:strRef>
          </c:cat>
          <c:val>
            <c:numRef>
              <c:f>Feuil1!$B$2:$B$4</c:f>
              <c:numCache>
                <c:formatCode>0%</c:formatCode>
                <c:ptCount val="3"/>
                <c:pt idx="0">
                  <c:v>0.55000000000000004</c:v>
                </c:pt>
                <c:pt idx="1">
                  <c:v>0.66</c:v>
                </c:pt>
                <c:pt idx="2">
                  <c:v>0.6</c:v>
                </c:pt>
              </c:numCache>
            </c:numRef>
          </c:val>
          <c:extLst>
            <c:ext xmlns:c16="http://schemas.microsoft.com/office/drawing/2014/chart" uri="{C3380CC4-5D6E-409C-BE32-E72D297353CC}">
              <c16:uniqueId val="{00000000-BFDC-B042-B1C7-562A3803984B}"/>
            </c:ext>
          </c:extLst>
        </c:ser>
        <c:ser>
          <c:idx val="1"/>
          <c:order val="1"/>
          <c:tx>
            <c:strRef>
              <c:f>Feuil1!$C$1</c:f>
              <c:strCache>
                <c:ptCount val="1"/>
                <c:pt idx="0">
                  <c:v>Série 2</c:v>
                </c:pt>
              </c:strCache>
            </c:strRef>
          </c:tx>
          <c:spPr>
            <a:solidFill>
              <a:schemeClr val="accent2"/>
            </a:solidFill>
            <a:ln>
              <a:noFill/>
            </a:ln>
            <a:effectLst/>
          </c:spPr>
          <c:invertIfNegative val="0"/>
          <c:dLbls>
            <c:dLbl>
              <c:idx val="2"/>
              <c:layout>
                <c:manualLayout>
                  <c:x val="-1.8072289156626505E-2"/>
                  <c:y val="-3.03581182269424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44-834D-9C7A-F511B9529385}"/>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Inutile / Plus précis</c:v>
                </c:pt>
                <c:pt idx="1">
                  <c:v>Bizarre / Normal</c:v>
                </c:pt>
                <c:pt idx="2">
                  <c:v>Sexiste / féministe</c:v>
                </c:pt>
              </c:strCache>
            </c:strRef>
          </c:cat>
          <c:val>
            <c:numRef>
              <c:f>Feuil1!$C$2:$C$4</c:f>
              <c:numCache>
                <c:formatCode>0%</c:formatCode>
                <c:ptCount val="3"/>
                <c:pt idx="0">
                  <c:v>0.08</c:v>
                </c:pt>
                <c:pt idx="1">
                  <c:v>0.08</c:v>
                </c:pt>
                <c:pt idx="2">
                  <c:v>0.01</c:v>
                </c:pt>
              </c:numCache>
            </c:numRef>
          </c:val>
          <c:extLst>
            <c:ext xmlns:c16="http://schemas.microsoft.com/office/drawing/2014/chart" uri="{C3380CC4-5D6E-409C-BE32-E72D297353CC}">
              <c16:uniqueId val="{00000001-BFDC-B042-B1C7-562A3803984B}"/>
            </c:ext>
          </c:extLst>
        </c:ser>
        <c:ser>
          <c:idx val="2"/>
          <c:order val="2"/>
          <c:tx>
            <c:strRef>
              <c:f>Feuil1!$D$1</c:f>
              <c:strCache>
                <c:ptCount val="1"/>
                <c:pt idx="0">
                  <c:v>Colonne2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Inutile / Plus précis</c:v>
                </c:pt>
                <c:pt idx="1">
                  <c:v>Bizarre / Normal</c:v>
                </c:pt>
                <c:pt idx="2">
                  <c:v>Sexiste / féministe</c:v>
                </c:pt>
              </c:strCache>
            </c:strRef>
          </c:cat>
          <c:val>
            <c:numRef>
              <c:f>Feuil1!$D$2:$D$4</c:f>
              <c:numCache>
                <c:formatCode>General</c:formatCode>
                <c:ptCount val="3"/>
              </c:numCache>
            </c:numRef>
          </c:val>
          <c:extLst>
            <c:ext xmlns:c16="http://schemas.microsoft.com/office/drawing/2014/chart" uri="{C3380CC4-5D6E-409C-BE32-E72D297353CC}">
              <c16:uniqueId val="{00000002-BFDC-B042-B1C7-562A3803984B}"/>
            </c:ext>
          </c:extLst>
        </c:ser>
        <c:dLbls>
          <c:dLblPos val="ctr"/>
          <c:showLegendKey val="0"/>
          <c:showVal val="1"/>
          <c:showCatName val="0"/>
          <c:showSerName val="0"/>
          <c:showPercent val="0"/>
          <c:showBubbleSize val="0"/>
        </c:dLbls>
        <c:gapWidth val="79"/>
        <c:overlap val="100"/>
        <c:axId val="1594317871"/>
        <c:axId val="1456270239"/>
      </c:barChart>
      <c:catAx>
        <c:axId val="15943178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accent1">
                    <a:lumMod val="75000"/>
                  </a:schemeClr>
                </a:solidFill>
                <a:latin typeface="+mn-lt"/>
                <a:ea typeface="+mn-ea"/>
                <a:cs typeface="+mn-cs"/>
              </a:defRPr>
            </a:pPr>
            <a:endParaRPr lang="fr-FR"/>
          </a:p>
        </c:txPr>
        <c:crossAx val="1456270239"/>
        <c:crosses val="autoZero"/>
        <c:auto val="1"/>
        <c:lblAlgn val="ctr"/>
        <c:lblOffset val="100"/>
        <c:noMultiLvlLbl val="0"/>
      </c:catAx>
      <c:valAx>
        <c:axId val="1456270239"/>
        <c:scaling>
          <c:orientation val="minMax"/>
        </c:scaling>
        <c:delete val="1"/>
        <c:axPos val="b"/>
        <c:numFmt formatCode="0%" sourceLinked="1"/>
        <c:majorTickMark val="none"/>
        <c:minorTickMark val="none"/>
        <c:tickLblPos val="nextTo"/>
        <c:crossAx val="15943178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Inutile / Plus précis</c:v>
                </c:pt>
                <c:pt idx="1">
                  <c:v>Bizarre / Normal</c:v>
                </c:pt>
                <c:pt idx="2">
                  <c:v>Sexiste / féministe</c:v>
                </c:pt>
              </c:strCache>
            </c:strRef>
          </c:cat>
          <c:val>
            <c:numRef>
              <c:f>Feuil1!$B$2:$B$4</c:f>
              <c:numCache>
                <c:formatCode>0%</c:formatCode>
                <c:ptCount val="3"/>
                <c:pt idx="0">
                  <c:v>0.55000000000000004</c:v>
                </c:pt>
                <c:pt idx="1">
                  <c:v>0.66</c:v>
                </c:pt>
                <c:pt idx="2">
                  <c:v>0.6</c:v>
                </c:pt>
              </c:numCache>
            </c:numRef>
          </c:val>
          <c:extLst>
            <c:ext xmlns:c16="http://schemas.microsoft.com/office/drawing/2014/chart" uri="{C3380CC4-5D6E-409C-BE32-E72D297353CC}">
              <c16:uniqueId val="{00000000-BFDC-B042-B1C7-562A3803984B}"/>
            </c:ext>
          </c:extLst>
        </c:ser>
        <c:ser>
          <c:idx val="1"/>
          <c:order val="1"/>
          <c:tx>
            <c:strRef>
              <c:f>Feuil1!$C$1</c:f>
              <c:strCache>
                <c:ptCount val="1"/>
                <c:pt idx="0">
                  <c:v>Série 2</c:v>
                </c:pt>
              </c:strCache>
            </c:strRef>
          </c:tx>
          <c:spPr>
            <a:solidFill>
              <a:schemeClr val="accent2"/>
            </a:solidFill>
            <a:ln>
              <a:noFill/>
            </a:ln>
            <a:effectLst/>
          </c:spPr>
          <c:invertIfNegative val="0"/>
          <c:dLbls>
            <c:dLbl>
              <c:idx val="2"/>
              <c:layout>
                <c:manualLayout>
                  <c:x val="-1.8072289156626505E-2"/>
                  <c:y val="-3.03581182269424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44-834D-9C7A-F511B9529385}"/>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Inutile / Plus précis</c:v>
                </c:pt>
                <c:pt idx="1">
                  <c:v>Bizarre / Normal</c:v>
                </c:pt>
                <c:pt idx="2">
                  <c:v>Sexiste / féministe</c:v>
                </c:pt>
              </c:strCache>
            </c:strRef>
          </c:cat>
          <c:val>
            <c:numRef>
              <c:f>Feuil1!$C$2:$C$4</c:f>
              <c:numCache>
                <c:formatCode>0%</c:formatCode>
                <c:ptCount val="3"/>
                <c:pt idx="0">
                  <c:v>0.08</c:v>
                </c:pt>
                <c:pt idx="1">
                  <c:v>0.08</c:v>
                </c:pt>
                <c:pt idx="2">
                  <c:v>0.01</c:v>
                </c:pt>
              </c:numCache>
            </c:numRef>
          </c:val>
          <c:extLst>
            <c:ext xmlns:c16="http://schemas.microsoft.com/office/drawing/2014/chart" uri="{C3380CC4-5D6E-409C-BE32-E72D297353CC}">
              <c16:uniqueId val="{00000001-BFDC-B042-B1C7-562A3803984B}"/>
            </c:ext>
          </c:extLst>
        </c:ser>
        <c:ser>
          <c:idx val="2"/>
          <c:order val="2"/>
          <c:tx>
            <c:strRef>
              <c:f>Feuil1!$D$1</c:f>
              <c:strCache>
                <c:ptCount val="1"/>
                <c:pt idx="0">
                  <c:v>Colonne2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Inutile / Plus précis</c:v>
                </c:pt>
                <c:pt idx="1">
                  <c:v>Bizarre / Normal</c:v>
                </c:pt>
                <c:pt idx="2">
                  <c:v>Sexiste / féministe</c:v>
                </c:pt>
              </c:strCache>
            </c:strRef>
          </c:cat>
          <c:val>
            <c:numRef>
              <c:f>Feuil1!$D$2:$D$4</c:f>
              <c:numCache>
                <c:formatCode>General</c:formatCode>
                <c:ptCount val="3"/>
              </c:numCache>
            </c:numRef>
          </c:val>
          <c:extLst>
            <c:ext xmlns:c16="http://schemas.microsoft.com/office/drawing/2014/chart" uri="{C3380CC4-5D6E-409C-BE32-E72D297353CC}">
              <c16:uniqueId val="{00000002-BFDC-B042-B1C7-562A3803984B}"/>
            </c:ext>
          </c:extLst>
        </c:ser>
        <c:dLbls>
          <c:dLblPos val="ctr"/>
          <c:showLegendKey val="0"/>
          <c:showVal val="1"/>
          <c:showCatName val="0"/>
          <c:showSerName val="0"/>
          <c:showPercent val="0"/>
          <c:showBubbleSize val="0"/>
        </c:dLbls>
        <c:gapWidth val="79"/>
        <c:overlap val="100"/>
        <c:axId val="1594317871"/>
        <c:axId val="1456270239"/>
      </c:barChart>
      <c:catAx>
        <c:axId val="15943178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accent1">
                    <a:lumMod val="75000"/>
                  </a:schemeClr>
                </a:solidFill>
                <a:latin typeface="+mn-lt"/>
                <a:ea typeface="+mn-ea"/>
                <a:cs typeface="+mn-cs"/>
              </a:defRPr>
            </a:pPr>
            <a:endParaRPr lang="fr-FR"/>
          </a:p>
        </c:txPr>
        <c:crossAx val="1456270239"/>
        <c:crosses val="autoZero"/>
        <c:auto val="1"/>
        <c:lblAlgn val="ctr"/>
        <c:lblOffset val="100"/>
        <c:noMultiLvlLbl val="0"/>
      </c:catAx>
      <c:valAx>
        <c:axId val="1456270239"/>
        <c:scaling>
          <c:orientation val="minMax"/>
        </c:scaling>
        <c:delete val="1"/>
        <c:axPos val="b"/>
        <c:numFmt formatCode="0%" sourceLinked="1"/>
        <c:majorTickMark val="none"/>
        <c:minorTickMark val="none"/>
        <c:tickLblPos val="nextTo"/>
        <c:crossAx val="15943178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5323E-4463-EC40-BF5D-D6530D25E1F1}" type="datetimeFigureOut">
              <a:rPr lang="fr-FR" smtClean="0"/>
              <a:t>24/06/2026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E9430-D86A-9E4B-97DB-C4F06E8777C7}" type="slidenum">
              <a:rPr lang="fr-FR" smtClean="0"/>
              <a:t>‹N°›</a:t>
            </a:fld>
            <a:endParaRPr lang="fr-FR"/>
          </a:p>
        </p:txBody>
      </p:sp>
    </p:spTree>
    <p:extLst>
      <p:ext uri="{BB962C8B-B14F-4D97-AF65-F5344CB8AC3E}">
        <p14:creationId xmlns:p14="http://schemas.microsoft.com/office/powerpoint/2010/main" val="4255809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2</a:t>
            </a:fld>
            <a:endParaRPr lang="fr-FR"/>
          </a:p>
        </p:txBody>
      </p:sp>
    </p:spTree>
    <p:extLst>
      <p:ext uri="{BB962C8B-B14F-4D97-AF65-F5344CB8AC3E}">
        <p14:creationId xmlns:p14="http://schemas.microsoft.com/office/powerpoint/2010/main" val="3937007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Public étudiant / adulte (proportion à peu près égale) </a:t>
            </a:r>
          </a:p>
          <a:p>
            <a:endParaRPr lang="fr-FR" dirty="0"/>
          </a:p>
        </p:txBody>
      </p:sp>
      <p:sp>
        <p:nvSpPr>
          <p:cNvPr id="4" name="Espace réservé du numéro de diapositive 3"/>
          <p:cNvSpPr>
            <a:spLocks noGrp="1"/>
          </p:cNvSpPr>
          <p:nvPr>
            <p:ph type="sldNum" sz="quarter" idx="5"/>
          </p:nvPr>
        </p:nvSpPr>
        <p:spPr/>
        <p:txBody>
          <a:bodyPr/>
          <a:lstStyle/>
          <a:p>
            <a:fld id="{E1519B00-6E57-FA44-9B8E-D6869A025821}" type="slidenum">
              <a:rPr lang="fr-FR" smtClean="0"/>
              <a:t>22</a:t>
            </a:fld>
            <a:endParaRPr lang="fr-FR"/>
          </a:p>
        </p:txBody>
      </p:sp>
    </p:spTree>
    <p:extLst>
      <p:ext uri="{BB962C8B-B14F-4D97-AF65-F5344CB8AC3E}">
        <p14:creationId xmlns:p14="http://schemas.microsoft.com/office/powerpoint/2010/main" val="50000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E4455-DBD4-3B49-674C-31007A657D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AE51B5-7C48-C27F-E2BA-46547150B25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AF08344-A4CA-0455-9213-F47B1340F4EA}"/>
              </a:ext>
            </a:extLst>
          </p:cNvPr>
          <p:cNvSpPr>
            <a:spLocks noGrp="1"/>
          </p:cNvSpPr>
          <p:nvPr>
            <p:ph type="body" idx="1"/>
          </p:nvPr>
        </p:nvSpPr>
        <p:spPr/>
        <p:txBody>
          <a:bodyPr/>
          <a:lstStyle/>
          <a:p>
            <a:r>
              <a:rPr lang="fr-FR" dirty="0"/>
              <a:t>Public étudiant / adulte (proportion à peu près égale) </a:t>
            </a:r>
          </a:p>
          <a:p>
            <a:endParaRPr lang="fr-FR" dirty="0"/>
          </a:p>
        </p:txBody>
      </p:sp>
      <p:sp>
        <p:nvSpPr>
          <p:cNvPr id="4" name="Espace réservé du numéro de diapositive 3">
            <a:extLst>
              <a:ext uri="{FF2B5EF4-FFF2-40B4-BE49-F238E27FC236}">
                <a16:creationId xmlns:a16="http://schemas.microsoft.com/office/drawing/2014/main" id="{1D7E4FA9-0074-2E76-0395-FD5A6A190077}"/>
              </a:ext>
            </a:extLst>
          </p:cNvPr>
          <p:cNvSpPr>
            <a:spLocks noGrp="1"/>
          </p:cNvSpPr>
          <p:nvPr>
            <p:ph type="sldNum" sz="quarter" idx="5"/>
          </p:nvPr>
        </p:nvSpPr>
        <p:spPr/>
        <p:txBody>
          <a:bodyPr/>
          <a:lstStyle/>
          <a:p>
            <a:fld id="{E1519B00-6E57-FA44-9B8E-D6869A025821}" type="slidenum">
              <a:rPr lang="fr-FR" smtClean="0"/>
              <a:t>23</a:t>
            </a:fld>
            <a:endParaRPr lang="fr-FR"/>
          </a:p>
        </p:txBody>
      </p:sp>
    </p:spTree>
    <p:extLst>
      <p:ext uri="{BB962C8B-B14F-4D97-AF65-F5344CB8AC3E}">
        <p14:creationId xmlns:p14="http://schemas.microsoft.com/office/powerpoint/2010/main" val="216350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FC6E2-41E8-28F4-AEEC-2A778A039A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A63475-DA65-FF47-09F4-C628BAA257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05DEAFA-0B46-2FC3-6BB2-B73DC30BBC41}"/>
              </a:ext>
            </a:extLst>
          </p:cNvPr>
          <p:cNvSpPr>
            <a:spLocks noGrp="1"/>
          </p:cNvSpPr>
          <p:nvPr>
            <p:ph type="body" idx="1"/>
          </p:nvPr>
        </p:nvSpPr>
        <p:spPr/>
        <p:txBody>
          <a:bodyPr/>
          <a:lstStyle/>
          <a:p>
            <a:r>
              <a:rPr lang="fr-FR" dirty="0"/>
              <a:t>Public étudiant / adulte (proportion à peu près égale) </a:t>
            </a:r>
          </a:p>
          <a:p>
            <a:endParaRPr lang="fr-FR" dirty="0"/>
          </a:p>
        </p:txBody>
      </p:sp>
      <p:sp>
        <p:nvSpPr>
          <p:cNvPr id="4" name="Espace réservé du numéro de diapositive 3">
            <a:extLst>
              <a:ext uri="{FF2B5EF4-FFF2-40B4-BE49-F238E27FC236}">
                <a16:creationId xmlns:a16="http://schemas.microsoft.com/office/drawing/2014/main" id="{31A9288A-5B78-71C8-5EBA-0843F8DD1944}"/>
              </a:ext>
            </a:extLst>
          </p:cNvPr>
          <p:cNvSpPr>
            <a:spLocks noGrp="1"/>
          </p:cNvSpPr>
          <p:nvPr>
            <p:ph type="sldNum" sz="quarter" idx="5"/>
          </p:nvPr>
        </p:nvSpPr>
        <p:spPr/>
        <p:txBody>
          <a:bodyPr/>
          <a:lstStyle/>
          <a:p>
            <a:fld id="{E1519B00-6E57-FA44-9B8E-D6869A025821}" type="slidenum">
              <a:rPr lang="fr-FR" smtClean="0"/>
              <a:t>24</a:t>
            </a:fld>
            <a:endParaRPr lang="fr-FR"/>
          </a:p>
        </p:txBody>
      </p:sp>
    </p:spTree>
    <p:extLst>
      <p:ext uri="{BB962C8B-B14F-4D97-AF65-F5344CB8AC3E}">
        <p14:creationId xmlns:p14="http://schemas.microsoft.com/office/powerpoint/2010/main" val="35876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rouge : les réponses qui montrent une attitude plutôt favorable ou neutre aux emplois génériques du masculin</a:t>
            </a:r>
          </a:p>
          <a:p>
            <a:r>
              <a:rPr lang="fr-FR" dirty="0"/>
              <a:t>En bleu, les réponses qui montrent une attitude plutôt opposée aux emplois générique du masculin</a:t>
            </a:r>
          </a:p>
          <a:p>
            <a:r>
              <a:rPr lang="fr-FR" dirty="0"/>
              <a:t>On voit donc que les femmes semblent plus opposées à ces emplois, elles répondent davantage que "c'est sexiste" ou "c'est choquant", alors que les hommes répondent davantage qu'elles que "c'est neutre" et que "c'est une règle donc il faut l'apprendre et il ne faut pas se poser de questions" </a:t>
            </a:r>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25</a:t>
            </a:fld>
            <a:endParaRPr lang="fr-FR"/>
          </a:p>
        </p:txBody>
      </p:sp>
    </p:spTree>
    <p:extLst>
      <p:ext uri="{BB962C8B-B14F-4D97-AF65-F5344CB8AC3E}">
        <p14:creationId xmlns:p14="http://schemas.microsoft.com/office/powerpoint/2010/main" val="1590089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26</a:t>
            </a:fld>
            <a:endParaRPr lang="fr-FR"/>
          </a:p>
        </p:txBody>
      </p:sp>
    </p:spTree>
    <p:extLst>
      <p:ext uri="{BB962C8B-B14F-4D97-AF65-F5344CB8AC3E}">
        <p14:creationId xmlns:p14="http://schemas.microsoft.com/office/powerpoint/2010/main" val="3129432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ex ici dans le questionnaire A1, j'ai voulu tester la capacité des </a:t>
            </a:r>
            <a:r>
              <a:rPr lang="fr-FR" dirty="0" err="1"/>
              <a:t>apprenant·es</a:t>
            </a:r>
            <a:r>
              <a:rPr lang="fr-FR" dirty="0"/>
              <a:t> à accorder au pluriel pour décrire un groupe composé d'hommes et de femmes. J'ai proposé des réponses variées : masculin, féminin, et des réponses avec de l'écriture inclusive, soit avec des parenthèses soit avec des points médians. Et une réponse "je ne sais pas" </a:t>
            </a:r>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27</a:t>
            </a:fld>
            <a:endParaRPr lang="fr-FR"/>
          </a:p>
        </p:txBody>
      </p:sp>
    </p:spTree>
    <p:extLst>
      <p:ext uri="{BB962C8B-B14F-4D97-AF65-F5344CB8AC3E}">
        <p14:creationId xmlns:p14="http://schemas.microsoft.com/office/powerpoint/2010/main" val="463954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moitié des </a:t>
            </a:r>
            <a:r>
              <a:rPr lang="fr-FR" dirty="0" err="1"/>
              <a:t>apprenant·es</a:t>
            </a:r>
            <a:r>
              <a:rPr lang="fr-FR" dirty="0"/>
              <a:t> a répondu en utilisant le masculin, et près de 10% en utilisant une forme neutre, inclusive, ce qui était assez intéressant. </a:t>
            </a:r>
          </a:p>
          <a:p>
            <a:r>
              <a:rPr lang="fr-FR" dirty="0"/>
              <a:t>Parmi les justifications, quelques très rares personnes ont même énoncé un discours de REFUS des emplois génériques du masculin</a:t>
            </a:r>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28</a:t>
            </a:fld>
            <a:endParaRPr lang="fr-FR"/>
          </a:p>
        </p:txBody>
      </p:sp>
    </p:spTree>
    <p:extLst>
      <p:ext uri="{BB962C8B-B14F-4D97-AF65-F5344CB8AC3E}">
        <p14:creationId xmlns:p14="http://schemas.microsoft.com/office/powerpoint/2010/main" val="399197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Stratégie de doublet en quelque sorte (les trois femmes et 1 homme) </a:t>
            </a:r>
            <a:r>
              <a:rPr lang="fr-FR" dirty="0">
                <a:sym typeface="Wingdings" pitchFamily="2" charset="2"/>
              </a:rPr>
              <a:t> jouer avec les contraintes de la langue pour ne pas utiliser le masculin dit générique</a:t>
            </a:r>
          </a:p>
          <a:p>
            <a:r>
              <a:rPr lang="fr-FR" dirty="0">
                <a:sym typeface="Wingdings" pitchFamily="2" charset="2"/>
              </a:rPr>
              <a:t> Moyen aussi de se positionner par son discours </a:t>
            </a:r>
            <a:endParaRPr lang="fr-FR" dirty="0"/>
          </a:p>
        </p:txBody>
      </p:sp>
      <p:sp>
        <p:nvSpPr>
          <p:cNvPr id="4" name="Espace réservé du numéro de diapositive 3"/>
          <p:cNvSpPr>
            <a:spLocks noGrp="1"/>
          </p:cNvSpPr>
          <p:nvPr>
            <p:ph type="sldNum" sz="quarter" idx="5"/>
          </p:nvPr>
        </p:nvSpPr>
        <p:spPr/>
        <p:txBody>
          <a:bodyPr/>
          <a:lstStyle/>
          <a:p>
            <a:fld id="{951CC399-E27A-3840-9BE5-1D439CE033E2}" type="slidenum">
              <a:rPr lang="fr-FR" smtClean="0"/>
              <a:t>30</a:t>
            </a:fld>
            <a:endParaRPr lang="fr-FR"/>
          </a:p>
        </p:txBody>
      </p:sp>
    </p:spTree>
    <p:extLst>
      <p:ext uri="{BB962C8B-B14F-4D97-AF65-F5344CB8AC3E}">
        <p14:creationId xmlns:p14="http://schemas.microsoft.com/office/powerpoint/2010/main" val="118271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Facing</a:t>
            </a:r>
            <a:r>
              <a:rPr lang="fr-FR" dirty="0"/>
              <a:t> </a:t>
            </a:r>
            <a:r>
              <a:rPr lang="fr-FR" dirty="0" err="1"/>
              <a:t>this</a:t>
            </a:r>
            <a:r>
              <a:rPr lang="fr-FR" dirty="0"/>
              <a:t> </a:t>
            </a:r>
            <a:r>
              <a:rPr lang="fr-FR" dirty="0" err="1"/>
              <a:t>binary</a:t>
            </a:r>
            <a:r>
              <a:rPr lang="fr-FR" dirty="0"/>
              <a:t> </a:t>
            </a:r>
            <a:r>
              <a:rPr lang="fr-FR" dirty="0" err="1"/>
              <a:t>gender</a:t>
            </a:r>
            <a:r>
              <a:rPr lang="fr-FR" dirty="0"/>
              <a:t> diktat in French, </a:t>
            </a:r>
            <a:r>
              <a:rPr lang="fr-FR" dirty="0" err="1"/>
              <a:t>several</a:t>
            </a:r>
            <a:r>
              <a:rPr lang="fr-FR" dirty="0"/>
              <a:t> </a:t>
            </a:r>
            <a:r>
              <a:rPr lang="fr-FR" dirty="0" err="1"/>
              <a:t>strategies</a:t>
            </a:r>
            <a:r>
              <a:rPr lang="fr-FR" dirty="0"/>
              <a:t> </a:t>
            </a:r>
            <a:r>
              <a:rPr lang="fr-FR" dirty="0" err="1"/>
              <a:t>ermerge</a:t>
            </a:r>
            <a:r>
              <a:rPr lang="fr-FR" dirty="0"/>
              <a:t> </a:t>
            </a:r>
            <a:r>
              <a:rPr lang="fr-FR" dirty="0" err="1"/>
              <a:t>among</a:t>
            </a:r>
            <a:r>
              <a:rPr lang="fr-FR" dirty="0"/>
              <a:t> </a:t>
            </a:r>
            <a:r>
              <a:rPr lang="fr-FR" dirty="0" err="1"/>
              <a:t>learners</a:t>
            </a:r>
            <a:r>
              <a:rPr lang="fr-FR" dirty="0"/>
              <a:t> </a:t>
            </a:r>
            <a:r>
              <a:rPr lang="fr-FR" dirty="0" err="1"/>
              <a:t>who</a:t>
            </a:r>
            <a:r>
              <a:rPr lang="fr-FR" dirty="0"/>
              <a:t> refuse </a:t>
            </a:r>
            <a:r>
              <a:rPr lang="fr-FR" dirty="0" err="1"/>
              <a:t>this</a:t>
            </a:r>
            <a:r>
              <a:rPr lang="fr-FR" dirty="0"/>
              <a:t> </a:t>
            </a:r>
            <a:r>
              <a:rPr lang="fr-FR" dirty="0" err="1"/>
              <a:t>binary</a:t>
            </a:r>
            <a:r>
              <a:rPr lang="fr-FR" dirty="0"/>
              <a:t> construction of the world, or at least questions </a:t>
            </a:r>
            <a:r>
              <a:rPr lang="fr-FR" dirty="0" err="1"/>
              <a:t>it</a:t>
            </a:r>
            <a:r>
              <a:rPr lang="fr-FR" dirty="0"/>
              <a:t>. </a:t>
            </a:r>
          </a:p>
          <a:p>
            <a:r>
              <a:rPr lang="fr-FR" dirty="0"/>
              <a:t>One </a:t>
            </a:r>
            <a:r>
              <a:rPr lang="fr-FR" dirty="0" err="1"/>
              <a:t>strategy</a:t>
            </a:r>
            <a:r>
              <a:rPr lang="fr-FR" dirty="0"/>
              <a:t> I </a:t>
            </a:r>
            <a:r>
              <a:rPr lang="fr-FR" dirty="0" err="1"/>
              <a:t>found</a:t>
            </a:r>
            <a:r>
              <a:rPr lang="fr-FR" dirty="0"/>
              <a:t> </a:t>
            </a:r>
            <a:r>
              <a:rPr lang="fr-FR" dirty="0" err="1"/>
              <a:t>interesting</a:t>
            </a:r>
            <a:r>
              <a:rPr lang="fr-FR" dirty="0"/>
              <a:t> </a:t>
            </a:r>
            <a:r>
              <a:rPr lang="fr-FR" dirty="0" err="1"/>
              <a:t>was</a:t>
            </a:r>
            <a:r>
              <a:rPr lang="fr-FR" dirty="0"/>
              <a:t> code </a:t>
            </a:r>
            <a:r>
              <a:rPr lang="fr-FR" dirty="0" err="1"/>
              <a:t>switching</a:t>
            </a:r>
            <a:r>
              <a:rPr lang="fr-FR" dirty="0"/>
              <a:t>, </a:t>
            </a:r>
            <a:r>
              <a:rPr lang="fr-FR" dirty="0" err="1"/>
              <a:t>that</a:t>
            </a:r>
            <a:r>
              <a:rPr lang="fr-FR" dirty="0"/>
              <a:t> </a:t>
            </a:r>
            <a:r>
              <a:rPr lang="fr-FR" dirty="0" err="1"/>
              <a:t>is</a:t>
            </a:r>
            <a:r>
              <a:rPr lang="fr-FR" dirty="0"/>
              <a:t> the </a:t>
            </a:r>
            <a:r>
              <a:rPr lang="fr-FR" dirty="0" err="1"/>
              <a:t>way</a:t>
            </a:r>
            <a:r>
              <a:rPr lang="fr-FR" dirty="0"/>
              <a:t> in </a:t>
            </a:r>
            <a:r>
              <a:rPr lang="fr-FR" dirty="0" err="1"/>
              <a:t>which</a:t>
            </a:r>
            <a:r>
              <a:rPr lang="fr-FR" dirty="0"/>
              <a:t> speakers </a:t>
            </a:r>
            <a:r>
              <a:rPr lang="fr-FR" dirty="0" err="1"/>
              <a:t>take</a:t>
            </a:r>
            <a:r>
              <a:rPr lang="fr-FR" dirty="0"/>
              <a:t> </a:t>
            </a:r>
            <a:r>
              <a:rPr lang="fr-FR" dirty="0" err="1"/>
              <a:t>advantage</a:t>
            </a:r>
            <a:r>
              <a:rPr lang="fr-FR" dirty="0"/>
              <a:t> of the </a:t>
            </a:r>
            <a:r>
              <a:rPr lang="fr-FR" dirty="0" err="1"/>
              <a:t>different</a:t>
            </a:r>
            <a:r>
              <a:rPr lang="fr-FR" dirty="0"/>
              <a:t> </a:t>
            </a:r>
            <a:r>
              <a:rPr lang="fr-FR" dirty="0" err="1"/>
              <a:t>languages</a:t>
            </a:r>
            <a:r>
              <a:rPr lang="fr-FR" dirty="0"/>
              <a:t> </a:t>
            </a:r>
            <a:r>
              <a:rPr lang="fr-FR" dirty="0" err="1"/>
              <a:t>they</a:t>
            </a:r>
            <a:r>
              <a:rPr lang="fr-FR" dirty="0"/>
              <a:t> know to </a:t>
            </a:r>
            <a:r>
              <a:rPr lang="fr-FR" dirty="0" err="1"/>
              <a:t>deliver</a:t>
            </a:r>
            <a:r>
              <a:rPr lang="fr-FR" dirty="0"/>
              <a:t> </a:t>
            </a:r>
            <a:r>
              <a:rPr lang="fr-FR" dirty="0" err="1"/>
              <a:t>their</a:t>
            </a:r>
            <a:r>
              <a:rPr lang="fr-FR" dirty="0"/>
              <a:t> message.</a:t>
            </a:r>
          </a:p>
          <a:p>
            <a:r>
              <a:rPr lang="fr-FR" dirty="0"/>
              <a:t>To </a:t>
            </a:r>
            <a:r>
              <a:rPr lang="fr-FR" dirty="0" err="1"/>
              <a:t>give</a:t>
            </a:r>
            <a:r>
              <a:rPr lang="fr-FR" dirty="0"/>
              <a:t> </a:t>
            </a:r>
            <a:r>
              <a:rPr lang="fr-FR" dirty="0" err="1"/>
              <a:t>you</a:t>
            </a:r>
            <a:r>
              <a:rPr lang="fr-FR" dirty="0"/>
              <a:t> a bit of CONTEXT : </a:t>
            </a:r>
          </a:p>
          <a:p>
            <a:endParaRPr lang="fr-FR" dirty="0"/>
          </a:p>
          <a:p>
            <a:r>
              <a:rPr lang="fr-FR" dirty="0"/>
              <a:t>I </a:t>
            </a:r>
            <a:r>
              <a:rPr lang="fr-FR" dirty="0" err="1"/>
              <a:t>will</a:t>
            </a:r>
            <a:r>
              <a:rPr lang="fr-FR" dirty="0"/>
              <a:t> show </a:t>
            </a:r>
            <a:r>
              <a:rPr lang="fr-FR" dirty="0" err="1"/>
              <a:t>you</a:t>
            </a:r>
            <a:r>
              <a:rPr lang="fr-FR" dirty="0"/>
              <a:t> the </a:t>
            </a:r>
            <a:r>
              <a:rPr lang="fr-FR" dirty="0" err="1"/>
              <a:t>quote</a:t>
            </a:r>
            <a:r>
              <a:rPr lang="fr-FR" dirty="0"/>
              <a:t> in french, but </a:t>
            </a:r>
            <a:r>
              <a:rPr lang="fr-FR" dirty="0" err="1"/>
              <a:t>keep</a:t>
            </a:r>
            <a:r>
              <a:rPr lang="fr-FR" dirty="0"/>
              <a:t> in </a:t>
            </a:r>
            <a:r>
              <a:rPr lang="fr-FR" dirty="0" err="1"/>
              <a:t>mind</a:t>
            </a:r>
            <a:r>
              <a:rPr lang="fr-FR" dirty="0"/>
              <a:t> </a:t>
            </a:r>
            <a:r>
              <a:rPr lang="fr-FR" dirty="0" err="1"/>
              <a:t>that</a:t>
            </a:r>
            <a:r>
              <a:rPr lang="fr-FR" dirty="0"/>
              <a:t> </a:t>
            </a:r>
            <a:r>
              <a:rPr lang="fr-FR" dirty="0" err="1"/>
              <a:t>this</a:t>
            </a:r>
            <a:r>
              <a:rPr lang="fr-FR" dirty="0"/>
              <a:t> </a:t>
            </a:r>
            <a:r>
              <a:rPr lang="fr-FR" dirty="0" err="1"/>
              <a:t>is</a:t>
            </a:r>
            <a:r>
              <a:rPr lang="fr-FR" dirty="0"/>
              <a:t> an A2 </a:t>
            </a:r>
            <a:r>
              <a:rPr lang="fr-FR" dirty="0" err="1"/>
              <a:t>level</a:t>
            </a:r>
            <a:r>
              <a:rPr lang="fr-FR" dirty="0"/>
              <a:t> in French </a:t>
            </a:r>
            <a:r>
              <a:rPr lang="fr-FR" dirty="0" err="1"/>
              <a:t>that's</a:t>
            </a:r>
            <a:r>
              <a:rPr lang="fr-FR" dirty="0"/>
              <a:t> </a:t>
            </a:r>
            <a:r>
              <a:rPr lang="fr-FR" dirty="0" err="1"/>
              <a:t>why</a:t>
            </a:r>
            <a:r>
              <a:rPr lang="fr-FR" dirty="0"/>
              <a:t> the translation in English </a:t>
            </a:r>
            <a:r>
              <a:rPr lang="fr-FR" dirty="0" err="1"/>
              <a:t>might</a:t>
            </a:r>
            <a:r>
              <a:rPr lang="fr-FR" dirty="0"/>
              <a:t> </a:t>
            </a:r>
            <a:r>
              <a:rPr lang="fr-FR" dirty="0" err="1"/>
              <a:t>be</a:t>
            </a:r>
            <a:r>
              <a:rPr lang="fr-FR" dirty="0"/>
              <a:t> a bit weird. </a:t>
            </a:r>
          </a:p>
          <a:p>
            <a:endParaRPr lang="fr-FR" dirty="0"/>
          </a:p>
          <a:p>
            <a:r>
              <a:rPr lang="fr-FR" dirty="0"/>
              <a:t>The </a:t>
            </a:r>
            <a:r>
              <a:rPr lang="fr-FR" dirty="0" err="1"/>
              <a:t>student</a:t>
            </a:r>
            <a:r>
              <a:rPr lang="fr-FR" dirty="0"/>
              <a:t> </a:t>
            </a:r>
            <a:r>
              <a:rPr lang="fr-FR" dirty="0" err="1"/>
              <a:t>faced</a:t>
            </a:r>
            <a:r>
              <a:rPr lang="fr-FR" dirty="0"/>
              <a:t> a communicative challenge </a:t>
            </a:r>
            <a:r>
              <a:rPr lang="fr-FR" dirty="0" err="1"/>
              <a:t>here</a:t>
            </a:r>
            <a:r>
              <a:rPr lang="fr-FR" dirty="0"/>
              <a:t>: </a:t>
            </a:r>
            <a:r>
              <a:rPr lang="fr-FR" dirty="0" err="1"/>
              <a:t>it's</a:t>
            </a:r>
            <a:r>
              <a:rPr lang="fr-FR" dirty="0"/>
              <a:t> no longer about </a:t>
            </a:r>
            <a:r>
              <a:rPr lang="fr-FR" dirty="0" err="1"/>
              <a:t>talking</a:t>
            </a:r>
            <a:r>
              <a:rPr lang="fr-FR" dirty="0"/>
              <a:t> about </a:t>
            </a:r>
            <a:r>
              <a:rPr lang="fr-FR" dirty="0" err="1"/>
              <a:t>oneself</a:t>
            </a:r>
            <a:r>
              <a:rPr lang="fr-FR" dirty="0"/>
              <a:t>, but </a:t>
            </a:r>
            <a:r>
              <a:rPr lang="fr-FR" dirty="0" err="1"/>
              <a:t>it's</a:t>
            </a:r>
            <a:r>
              <a:rPr lang="fr-FR" dirty="0"/>
              <a:t> </a:t>
            </a:r>
            <a:r>
              <a:rPr lang="fr-FR" dirty="0" err="1"/>
              <a:t>talking</a:t>
            </a:r>
            <a:r>
              <a:rPr lang="fr-FR" dirty="0"/>
              <a:t> about </a:t>
            </a:r>
            <a:r>
              <a:rPr lang="fr-FR" dirty="0" err="1"/>
              <a:t>others</a:t>
            </a:r>
            <a:r>
              <a:rPr lang="fr-FR" dirty="0"/>
              <a:t>, </a:t>
            </a:r>
            <a:r>
              <a:rPr lang="fr-FR" dirty="0" err="1"/>
              <a:t>describing</a:t>
            </a:r>
            <a:r>
              <a:rPr lang="fr-FR" dirty="0"/>
              <a:t> a </a:t>
            </a:r>
            <a:r>
              <a:rPr lang="fr-FR" dirty="0" err="1"/>
              <a:t>third</a:t>
            </a:r>
            <a:r>
              <a:rPr lang="fr-FR" dirty="0"/>
              <a:t> </a:t>
            </a:r>
            <a:r>
              <a:rPr lang="fr-FR" dirty="0" err="1"/>
              <a:t>person</a:t>
            </a:r>
            <a:r>
              <a:rPr lang="fr-FR" dirty="0"/>
              <a:t> </a:t>
            </a:r>
            <a:r>
              <a:rPr lang="fr-FR" dirty="0" err="1"/>
              <a:t>who</a:t>
            </a:r>
            <a:r>
              <a:rPr lang="fr-FR" dirty="0"/>
              <a:t> </a:t>
            </a:r>
            <a:r>
              <a:rPr lang="fr-FR" dirty="0" err="1"/>
              <a:t>defines</a:t>
            </a:r>
            <a:r>
              <a:rPr lang="fr-FR" dirty="0"/>
              <a:t> </a:t>
            </a:r>
            <a:r>
              <a:rPr lang="fr-FR" dirty="0" err="1"/>
              <a:t>themselves</a:t>
            </a:r>
            <a:r>
              <a:rPr lang="fr-FR" dirty="0"/>
              <a:t> as non-</a:t>
            </a:r>
            <a:r>
              <a:rPr lang="fr-FR" dirty="0" err="1"/>
              <a:t>binary</a:t>
            </a:r>
            <a:r>
              <a:rPr lang="fr-FR" dirty="0"/>
              <a:t>, </a:t>
            </a:r>
            <a:r>
              <a:rPr lang="fr-FR" dirty="0" err="1"/>
              <a:t>without</a:t>
            </a:r>
            <a:r>
              <a:rPr lang="fr-FR" dirty="0"/>
              <a:t> </a:t>
            </a:r>
            <a:r>
              <a:rPr lang="fr-FR" dirty="0" err="1"/>
              <a:t>betraying</a:t>
            </a:r>
            <a:r>
              <a:rPr lang="fr-FR" dirty="0"/>
              <a:t> </a:t>
            </a:r>
            <a:r>
              <a:rPr lang="fr-FR" dirty="0" err="1"/>
              <a:t>this</a:t>
            </a:r>
            <a:r>
              <a:rPr lang="fr-FR" dirty="0"/>
              <a:t> </a:t>
            </a:r>
            <a:r>
              <a:rPr lang="fr-FR" dirty="0" err="1"/>
              <a:t>identity</a:t>
            </a:r>
            <a:r>
              <a:rPr lang="fr-FR" dirty="0"/>
              <a:t> </a:t>
            </a:r>
            <a:r>
              <a:rPr lang="fr-FR" dirty="0" err="1"/>
              <a:t>through</a:t>
            </a:r>
            <a:r>
              <a:rPr lang="fr-FR" dirty="0"/>
              <a:t> a bi-</a:t>
            </a:r>
            <a:r>
              <a:rPr lang="fr-FR" dirty="0" err="1"/>
              <a:t>categorizing</a:t>
            </a:r>
            <a:r>
              <a:rPr lang="fr-FR" dirty="0"/>
              <a:t> grammatical system </a:t>
            </a:r>
            <a:r>
              <a:rPr lang="fr-FR" dirty="0" err="1"/>
              <a:t>such</a:t>
            </a:r>
            <a:r>
              <a:rPr lang="fr-FR" dirty="0"/>
              <a:t> as French. </a:t>
            </a:r>
          </a:p>
          <a:p>
            <a:r>
              <a:rPr lang="fr-FR" dirty="0" err="1"/>
              <a:t>It's</a:t>
            </a:r>
            <a:r>
              <a:rPr lang="fr-FR" dirty="0"/>
              <a:t> not a challenge for </a:t>
            </a:r>
            <a:r>
              <a:rPr lang="fr-FR" dirty="0" err="1"/>
              <a:t>advanced</a:t>
            </a:r>
            <a:r>
              <a:rPr lang="fr-FR" dirty="0"/>
              <a:t> </a:t>
            </a:r>
            <a:r>
              <a:rPr lang="fr-FR" dirty="0" err="1"/>
              <a:t>students</a:t>
            </a:r>
            <a:r>
              <a:rPr lang="fr-FR" dirty="0"/>
              <a:t> </a:t>
            </a:r>
            <a:r>
              <a:rPr lang="fr-FR" dirty="0" err="1"/>
              <a:t>only</a:t>
            </a:r>
            <a:r>
              <a:rPr lang="fr-FR" dirty="0"/>
              <a:t>! </a:t>
            </a:r>
            <a:r>
              <a:rPr lang="fr-FR" dirty="0" err="1"/>
              <a:t>From</a:t>
            </a:r>
            <a:r>
              <a:rPr lang="fr-FR" dirty="0"/>
              <a:t> A1 </a:t>
            </a:r>
            <a:r>
              <a:rPr lang="fr-FR" dirty="0" err="1"/>
              <a:t>level</a:t>
            </a:r>
            <a:r>
              <a:rPr lang="fr-FR" dirty="0"/>
              <a:t>, the </a:t>
            </a:r>
            <a:r>
              <a:rPr lang="fr-FR" dirty="0" err="1"/>
              <a:t>learners</a:t>
            </a:r>
            <a:r>
              <a:rPr lang="fr-FR" dirty="0"/>
              <a:t> have to talk about </a:t>
            </a:r>
            <a:r>
              <a:rPr lang="fr-FR" dirty="0" err="1"/>
              <a:t>their</a:t>
            </a:r>
            <a:r>
              <a:rPr lang="fr-FR" dirty="0"/>
              <a:t> </a:t>
            </a:r>
            <a:r>
              <a:rPr lang="fr-FR" dirty="0" err="1"/>
              <a:t>family</a:t>
            </a:r>
            <a:r>
              <a:rPr lang="fr-FR" dirty="0"/>
              <a:t>, for </a:t>
            </a:r>
            <a:r>
              <a:rPr lang="fr-FR" dirty="0" err="1"/>
              <a:t>example</a:t>
            </a:r>
            <a:r>
              <a:rPr lang="fr-FR" dirty="0"/>
              <a:t> : on </a:t>
            </a:r>
            <a:r>
              <a:rPr lang="fr-FR" dirty="0" err="1"/>
              <a:t>my</a:t>
            </a:r>
            <a:r>
              <a:rPr lang="fr-FR" dirty="0"/>
              <a:t> </a:t>
            </a:r>
            <a:r>
              <a:rPr lang="fr-FR" dirty="0" err="1"/>
              <a:t>research</a:t>
            </a:r>
            <a:r>
              <a:rPr lang="fr-FR" dirty="0"/>
              <a:t> </a:t>
            </a:r>
            <a:r>
              <a:rPr lang="fr-FR" dirty="0" err="1"/>
              <a:t>field</a:t>
            </a:r>
            <a:r>
              <a:rPr lang="fr-FR" dirty="0"/>
              <a:t>, the issue of </a:t>
            </a:r>
            <a:r>
              <a:rPr lang="fr-FR" dirty="0" err="1"/>
              <a:t>talking</a:t>
            </a:r>
            <a:r>
              <a:rPr lang="fr-FR" dirty="0"/>
              <a:t> about non </a:t>
            </a:r>
            <a:r>
              <a:rPr lang="fr-FR" dirty="0" err="1"/>
              <a:t>binary</a:t>
            </a:r>
            <a:r>
              <a:rPr lang="fr-FR" dirty="0"/>
              <a:t> people </a:t>
            </a:r>
            <a:r>
              <a:rPr lang="fr-FR" dirty="0" err="1"/>
              <a:t>arised</a:t>
            </a:r>
            <a:r>
              <a:rPr lang="fr-FR" dirty="0"/>
              <a:t> </a:t>
            </a:r>
            <a:r>
              <a:rPr lang="fr-FR" dirty="0" err="1"/>
              <a:t>from</a:t>
            </a:r>
            <a:r>
              <a:rPr lang="fr-FR" dirty="0"/>
              <a:t> the </a:t>
            </a:r>
            <a:r>
              <a:rPr lang="fr-FR" dirty="0" err="1"/>
              <a:t>very</a:t>
            </a:r>
            <a:r>
              <a:rPr lang="fr-FR" dirty="0"/>
              <a:t> first FFL </a:t>
            </a:r>
            <a:r>
              <a:rPr lang="fr-FR" dirty="0" err="1"/>
              <a:t>lessons</a:t>
            </a:r>
            <a:r>
              <a:rPr lang="fr-FR" dirty="0"/>
              <a:t>. </a:t>
            </a:r>
          </a:p>
          <a:p>
            <a:endParaRPr lang="fr-FR" dirty="0"/>
          </a:p>
          <a:p>
            <a:r>
              <a:rPr lang="fr-FR" dirty="0" err="1"/>
              <a:t>She</a:t>
            </a:r>
            <a:r>
              <a:rPr lang="fr-FR" dirty="0"/>
              <a:t> uses </a:t>
            </a:r>
            <a:r>
              <a:rPr lang="fr-FR" dirty="0" err="1"/>
              <a:t>several</a:t>
            </a:r>
            <a:r>
              <a:rPr lang="fr-FR" dirty="0"/>
              <a:t> </a:t>
            </a:r>
            <a:r>
              <a:rPr lang="fr-FR" dirty="0" err="1"/>
              <a:t>strategies</a:t>
            </a:r>
            <a:r>
              <a:rPr lang="fr-FR" dirty="0"/>
              <a:t>. First, code-</a:t>
            </a:r>
            <a:r>
              <a:rPr lang="fr-FR" dirty="0" err="1"/>
              <a:t>switching</a:t>
            </a:r>
            <a:r>
              <a:rPr lang="fr-FR" dirty="0"/>
              <a:t> : </a:t>
            </a:r>
            <a:r>
              <a:rPr lang="fr-FR" dirty="0" err="1"/>
              <a:t>she</a:t>
            </a:r>
            <a:r>
              <a:rPr lang="fr-FR" dirty="0"/>
              <a:t> </a:t>
            </a:r>
            <a:r>
              <a:rPr lang="fr-FR" dirty="0" err="1"/>
              <a:t>avoids</a:t>
            </a:r>
            <a:r>
              <a:rPr lang="fr-FR" dirty="0"/>
              <a:t> French; uses </a:t>
            </a:r>
            <a:r>
              <a:rPr lang="fr-FR" dirty="0" err="1"/>
              <a:t>two</a:t>
            </a:r>
            <a:r>
              <a:rPr lang="fr-FR" dirty="0"/>
              <a:t> </a:t>
            </a:r>
            <a:r>
              <a:rPr lang="fr-FR" dirty="0" err="1"/>
              <a:t>languages</a:t>
            </a:r>
            <a:r>
              <a:rPr lang="fr-FR" dirty="0"/>
              <a:t> </a:t>
            </a:r>
            <a:r>
              <a:rPr lang="fr-FR" dirty="0" err="1"/>
              <a:t>where</a:t>
            </a:r>
            <a:r>
              <a:rPr lang="fr-FR" dirty="0"/>
              <a:t> </a:t>
            </a:r>
            <a:r>
              <a:rPr lang="fr-FR" dirty="0" err="1"/>
              <a:t>nouns</a:t>
            </a:r>
            <a:r>
              <a:rPr lang="fr-FR" dirty="0"/>
              <a:t> have no grammatical or lexical </a:t>
            </a:r>
            <a:r>
              <a:rPr lang="fr-FR" dirty="0" err="1"/>
              <a:t>gender</a:t>
            </a:r>
            <a:r>
              <a:rPr lang="fr-FR" dirty="0"/>
              <a:t> (sibling in English, </a:t>
            </a:r>
            <a:r>
              <a:rPr lang="fr-FR" dirty="0" err="1"/>
              <a:t>kardes</a:t>
            </a:r>
            <a:r>
              <a:rPr lang="fr-FR" dirty="0"/>
              <a:t> in Turkish).</a:t>
            </a:r>
          </a:p>
          <a:p>
            <a:r>
              <a:rPr lang="fr-FR" dirty="0" err="1"/>
              <a:t>Interesting</a:t>
            </a:r>
            <a:r>
              <a:rPr lang="fr-FR" dirty="0"/>
              <a:t> </a:t>
            </a:r>
            <a:r>
              <a:rPr lang="fr-FR" dirty="0" err="1"/>
              <a:t>here</a:t>
            </a:r>
            <a:r>
              <a:rPr lang="fr-FR" dirty="0"/>
              <a:t> </a:t>
            </a:r>
            <a:r>
              <a:rPr lang="fr-FR" dirty="0" err="1"/>
              <a:t>from</a:t>
            </a:r>
            <a:r>
              <a:rPr lang="fr-FR" dirty="0"/>
              <a:t> the point of </a:t>
            </a:r>
            <a:r>
              <a:rPr lang="fr-FR" dirty="0" err="1"/>
              <a:t>view</a:t>
            </a:r>
            <a:r>
              <a:rPr lang="fr-FR" dirty="0"/>
              <a:t> of </a:t>
            </a:r>
            <a:r>
              <a:rPr lang="fr-FR" dirty="0" err="1"/>
              <a:t>developing</a:t>
            </a:r>
            <a:r>
              <a:rPr lang="fr-FR" dirty="0"/>
              <a:t> </a:t>
            </a:r>
            <a:r>
              <a:rPr lang="fr-FR" dirty="0" err="1"/>
              <a:t>plurilingual</a:t>
            </a:r>
            <a:r>
              <a:rPr lang="fr-FR" dirty="0"/>
              <a:t> </a:t>
            </a:r>
            <a:r>
              <a:rPr lang="fr-FR" dirty="0" err="1"/>
              <a:t>skills</a:t>
            </a:r>
            <a:r>
              <a:rPr lang="fr-FR" dirty="0"/>
              <a:t>: </a:t>
            </a:r>
            <a:r>
              <a:rPr lang="fr-FR" dirty="0" err="1"/>
              <a:t>it</a:t>
            </a:r>
            <a:r>
              <a:rPr lang="fr-FR" dirty="0"/>
              <a:t> shows </a:t>
            </a:r>
            <a:r>
              <a:rPr lang="fr-FR" dirty="0" err="1"/>
              <a:t>plurilingual</a:t>
            </a:r>
            <a:r>
              <a:rPr lang="fr-FR" dirty="0"/>
              <a:t> </a:t>
            </a:r>
            <a:r>
              <a:rPr lang="fr-FR" dirty="0" err="1"/>
              <a:t>awareness</a:t>
            </a:r>
            <a:r>
              <a:rPr lang="fr-FR" dirty="0"/>
              <a:t>, </a:t>
            </a:r>
            <a:r>
              <a:rPr lang="fr-FR" dirty="0" err="1"/>
              <a:t>that</a:t>
            </a:r>
            <a:r>
              <a:rPr lang="fr-FR" dirty="0"/>
              <a:t> </a:t>
            </a:r>
            <a:r>
              <a:rPr lang="fr-FR" dirty="0" err="1"/>
              <a:t>is</a:t>
            </a:r>
            <a:r>
              <a:rPr lang="fr-FR" dirty="0"/>
              <a:t> </a:t>
            </a:r>
            <a:r>
              <a:rPr lang="fr-FR" dirty="0" err="1"/>
              <a:t>using</a:t>
            </a:r>
            <a:r>
              <a:rPr lang="fr-FR" dirty="0"/>
              <a:t> the </a:t>
            </a:r>
            <a:r>
              <a:rPr lang="fr-FR" dirty="0" err="1"/>
              <a:t>linguistic</a:t>
            </a:r>
            <a:r>
              <a:rPr lang="fr-FR" dirty="0"/>
              <a:t> </a:t>
            </a:r>
            <a:r>
              <a:rPr lang="fr-FR" dirty="0" err="1"/>
              <a:t>properties</a:t>
            </a:r>
            <a:r>
              <a:rPr lang="fr-FR" dirty="0"/>
              <a:t> </a:t>
            </a:r>
            <a:r>
              <a:rPr lang="fr-FR" dirty="0" err="1"/>
              <a:t>available</a:t>
            </a:r>
            <a:r>
              <a:rPr lang="fr-FR" dirty="0"/>
              <a:t> in the </a:t>
            </a:r>
            <a:r>
              <a:rPr lang="fr-FR" dirty="0" err="1"/>
              <a:t>different</a:t>
            </a:r>
            <a:r>
              <a:rPr lang="fr-FR" dirty="0"/>
              <a:t> </a:t>
            </a:r>
            <a:r>
              <a:rPr lang="fr-FR" dirty="0" err="1"/>
              <a:t>languages</a:t>
            </a:r>
            <a:r>
              <a:rPr lang="fr-FR" dirty="0"/>
              <a:t> </a:t>
            </a:r>
            <a:r>
              <a:rPr lang="fr-FR" dirty="0" err="1"/>
              <a:t>she</a:t>
            </a:r>
            <a:r>
              <a:rPr lang="fr-FR" dirty="0"/>
              <a:t> </a:t>
            </a:r>
            <a:r>
              <a:rPr lang="fr-FR" dirty="0" err="1"/>
              <a:t>knows</a:t>
            </a:r>
            <a:r>
              <a:rPr lang="fr-FR" dirty="0"/>
              <a:t> to </a:t>
            </a:r>
            <a:r>
              <a:rPr lang="fr-FR" dirty="0" err="1"/>
              <a:t>achieve</a:t>
            </a:r>
            <a:r>
              <a:rPr lang="fr-FR" dirty="0"/>
              <a:t> </a:t>
            </a:r>
            <a:r>
              <a:rPr lang="fr-FR" dirty="0" err="1"/>
              <a:t>her</a:t>
            </a:r>
            <a:r>
              <a:rPr lang="fr-FR" dirty="0"/>
              <a:t> communicative goal.</a:t>
            </a:r>
          </a:p>
          <a:p>
            <a:endParaRPr lang="fr-FR" dirty="0"/>
          </a:p>
          <a:p>
            <a:r>
              <a:rPr lang="fr-FR" dirty="0" err="1"/>
              <a:t>Another</a:t>
            </a:r>
            <a:r>
              <a:rPr lang="fr-FR" dirty="0"/>
              <a:t> </a:t>
            </a:r>
            <a:r>
              <a:rPr lang="fr-FR" dirty="0" err="1"/>
              <a:t>interesting</a:t>
            </a:r>
            <a:r>
              <a:rPr lang="fr-FR" dirty="0"/>
              <a:t> </a:t>
            </a:r>
            <a:r>
              <a:rPr lang="fr-FR" dirty="0" err="1"/>
              <a:t>strategy</a:t>
            </a:r>
            <a:r>
              <a:rPr lang="fr-FR" dirty="0"/>
              <a:t> </a:t>
            </a:r>
            <a:r>
              <a:rPr lang="fr-FR" dirty="0" err="1"/>
              <a:t>is</a:t>
            </a:r>
            <a:r>
              <a:rPr lang="fr-FR" dirty="0"/>
              <a:t> the use of the new </a:t>
            </a:r>
            <a:r>
              <a:rPr lang="fr-FR" dirty="0" err="1"/>
              <a:t>pronoun</a:t>
            </a:r>
            <a:r>
              <a:rPr lang="fr-FR" dirty="0"/>
              <a:t> "iel" - </a:t>
            </a:r>
            <a:r>
              <a:rPr lang="fr-FR" dirty="0" err="1"/>
              <a:t>We</a:t>
            </a:r>
            <a:r>
              <a:rPr lang="fr-FR" dirty="0"/>
              <a:t> can </a:t>
            </a:r>
            <a:r>
              <a:rPr lang="fr-FR" dirty="0" err="1"/>
              <a:t>see</a:t>
            </a:r>
            <a:r>
              <a:rPr lang="fr-FR" dirty="0"/>
              <a:t> </a:t>
            </a:r>
            <a:r>
              <a:rPr lang="fr-FR" dirty="0" err="1"/>
              <a:t>here</a:t>
            </a:r>
            <a:r>
              <a:rPr lang="fr-FR" dirty="0"/>
              <a:t> </a:t>
            </a:r>
            <a:r>
              <a:rPr lang="fr-FR" dirty="0" err="1"/>
              <a:t>that</a:t>
            </a:r>
            <a:r>
              <a:rPr lang="fr-FR" dirty="0"/>
              <a:t> </a:t>
            </a:r>
            <a:r>
              <a:rPr lang="fr-FR" dirty="0" err="1"/>
              <a:t>this</a:t>
            </a:r>
            <a:r>
              <a:rPr lang="fr-FR" dirty="0"/>
              <a:t> </a:t>
            </a:r>
            <a:r>
              <a:rPr lang="fr-FR" dirty="0" err="1"/>
              <a:t>student</a:t>
            </a:r>
            <a:r>
              <a:rPr lang="fr-FR" dirty="0"/>
              <a:t> has </a:t>
            </a:r>
            <a:r>
              <a:rPr lang="fr-FR" dirty="0" err="1"/>
              <a:t>taken</a:t>
            </a:r>
            <a:r>
              <a:rPr lang="fr-FR" dirty="0"/>
              <a:t> an </a:t>
            </a:r>
            <a:r>
              <a:rPr lang="fr-FR" dirty="0" err="1"/>
              <a:t>interest</a:t>
            </a:r>
            <a:r>
              <a:rPr lang="fr-FR" dirty="0"/>
              <a:t> in </a:t>
            </a:r>
            <a:r>
              <a:rPr lang="fr-FR" dirty="0" err="1"/>
              <a:t>gender-fair</a:t>
            </a:r>
            <a:r>
              <a:rPr lang="fr-FR" dirty="0"/>
              <a:t> </a:t>
            </a:r>
            <a:r>
              <a:rPr lang="fr-FR" dirty="0" err="1"/>
              <a:t>language</a:t>
            </a:r>
            <a:r>
              <a:rPr lang="fr-FR" dirty="0"/>
              <a:t> in French, or at least </a:t>
            </a:r>
            <a:r>
              <a:rPr lang="fr-FR" dirty="0" err="1"/>
              <a:t>that</a:t>
            </a:r>
            <a:r>
              <a:rPr lang="fr-FR" dirty="0"/>
              <a:t> </a:t>
            </a:r>
            <a:r>
              <a:rPr lang="fr-FR" dirty="0" err="1"/>
              <a:t>she</a:t>
            </a:r>
            <a:r>
              <a:rPr lang="fr-FR" dirty="0"/>
              <a:t> has been made </a:t>
            </a:r>
            <a:r>
              <a:rPr lang="fr-FR" dirty="0" err="1"/>
              <a:t>aware</a:t>
            </a:r>
            <a:r>
              <a:rPr lang="fr-FR" dirty="0"/>
              <a:t> of </a:t>
            </a:r>
            <a:r>
              <a:rPr lang="fr-FR" dirty="0" err="1"/>
              <a:t>them</a:t>
            </a:r>
            <a:r>
              <a:rPr lang="fr-FR" dirty="0"/>
              <a:t> and </a:t>
            </a:r>
            <a:r>
              <a:rPr lang="fr-FR" dirty="0" err="1"/>
              <a:t>that</a:t>
            </a:r>
            <a:r>
              <a:rPr lang="fr-FR" dirty="0"/>
              <a:t> </a:t>
            </a:r>
            <a:r>
              <a:rPr lang="fr-FR" dirty="0" err="1"/>
              <a:t>this</a:t>
            </a:r>
            <a:r>
              <a:rPr lang="fr-FR" dirty="0"/>
              <a:t> has </a:t>
            </a:r>
            <a:r>
              <a:rPr lang="fr-FR" dirty="0" err="1"/>
              <a:t>had</a:t>
            </a:r>
            <a:r>
              <a:rPr lang="fr-FR" dirty="0"/>
              <a:t> a </a:t>
            </a:r>
            <a:r>
              <a:rPr lang="fr-FR" dirty="0" err="1"/>
              <a:t>very</a:t>
            </a:r>
            <a:r>
              <a:rPr lang="fr-FR" dirty="0"/>
              <a:t> </a:t>
            </a:r>
            <a:r>
              <a:rPr lang="fr-FR" dirty="0" err="1"/>
              <a:t>concrete</a:t>
            </a:r>
            <a:r>
              <a:rPr lang="fr-FR" dirty="0"/>
              <a:t> </a:t>
            </a:r>
            <a:r>
              <a:rPr lang="fr-FR" dirty="0" err="1"/>
              <a:t>effect</a:t>
            </a:r>
            <a:r>
              <a:rPr lang="fr-FR" dirty="0"/>
              <a:t> on </a:t>
            </a:r>
            <a:r>
              <a:rPr lang="fr-FR" dirty="0" err="1"/>
              <a:t>her</a:t>
            </a:r>
            <a:r>
              <a:rPr lang="fr-FR" dirty="0"/>
              <a:t> communicative </a:t>
            </a:r>
            <a:r>
              <a:rPr lang="fr-FR" dirty="0" err="1"/>
              <a:t>skills</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43968129-6113-DE46-9B33-68425588538E}" type="slidenum">
              <a:rPr lang="fr-FR" smtClean="0"/>
              <a:t>32</a:t>
            </a:fld>
            <a:endParaRPr lang="fr-FR"/>
          </a:p>
        </p:txBody>
      </p:sp>
    </p:spTree>
    <p:extLst>
      <p:ext uri="{BB962C8B-B14F-4D97-AF65-F5344CB8AC3E}">
        <p14:creationId xmlns:p14="http://schemas.microsoft.com/office/powerpoint/2010/main" val="3845452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34</a:t>
            </a:fld>
            <a:endParaRPr lang="fr-FR"/>
          </a:p>
        </p:txBody>
      </p:sp>
    </p:spTree>
    <p:extLst>
      <p:ext uri="{BB962C8B-B14F-4D97-AF65-F5344CB8AC3E}">
        <p14:creationId xmlns:p14="http://schemas.microsoft.com/office/powerpoint/2010/main" val="186611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968129-6113-DE46-9B33-68425588538E}" type="slidenum">
              <a:rPr lang="fr-FR" smtClean="0"/>
              <a:t>3</a:t>
            </a:fld>
            <a:endParaRPr lang="fr-FR"/>
          </a:p>
        </p:txBody>
      </p:sp>
    </p:spTree>
    <p:extLst>
      <p:ext uri="{BB962C8B-B14F-4D97-AF65-F5344CB8AC3E}">
        <p14:creationId xmlns:p14="http://schemas.microsoft.com/office/powerpoint/2010/main" val="1100476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rouge, les attitudes négatives, en bleu les attitudes positives</a:t>
            </a:r>
          </a:p>
          <a:p>
            <a:r>
              <a:rPr lang="fr-FR" dirty="0"/>
              <a:t>Parmi les attitudes négatives, on voit que c’est la question de la difficulté qui est ressortie majoritairement </a:t>
            </a:r>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40</a:t>
            </a:fld>
            <a:endParaRPr lang="fr-FR"/>
          </a:p>
        </p:txBody>
      </p:sp>
    </p:spTree>
    <p:extLst>
      <p:ext uri="{BB962C8B-B14F-4D97-AF65-F5344CB8AC3E}">
        <p14:creationId xmlns:p14="http://schemas.microsoft.com/office/powerpoint/2010/main" val="255030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Attitude nuancée : les répondants et répondantes qui ont dit que c’était une idée importante/intéressante mais que c’était difficile à lire et/ou à écrire</a:t>
            </a:r>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41</a:t>
            </a:fld>
            <a:endParaRPr lang="fr-FR"/>
          </a:p>
        </p:txBody>
      </p:sp>
    </p:spTree>
    <p:extLst>
      <p:ext uri="{BB962C8B-B14F-4D97-AF65-F5344CB8AC3E}">
        <p14:creationId xmlns:p14="http://schemas.microsoft.com/office/powerpoint/2010/main" val="257448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voit que les apprenants ont tendance à avoir une attitude négative davantage que les apprenantes, et qu’elles ont tendance à avoir une attitude positive davantage que les apprenants. </a:t>
            </a:r>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46</a:t>
            </a:fld>
            <a:endParaRPr lang="fr-FR"/>
          </a:p>
        </p:txBody>
      </p:sp>
    </p:spTree>
    <p:extLst>
      <p:ext uri="{BB962C8B-B14F-4D97-AF65-F5344CB8AC3E}">
        <p14:creationId xmlns:p14="http://schemas.microsoft.com/office/powerpoint/2010/main" val="3854705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0EA1B-2D6C-26B9-9063-140D2891A4C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613722-DB5E-193B-E0E8-2986C3D192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1D75AB-E7D2-3113-6221-B4434430EC93}"/>
              </a:ext>
            </a:extLst>
          </p:cNvPr>
          <p:cNvSpPr>
            <a:spLocks noGrp="1"/>
          </p:cNvSpPr>
          <p:nvPr>
            <p:ph type="body" idx="1"/>
          </p:nvPr>
        </p:nvSpPr>
        <p:spPr/>
        <p:txBody>
          <a:bodyPr/>
          <a:lstStyle/>
          <a:p>
            <a:r>
              <a:rPr lang="fr-FR" dirty="0"/>
              <a:t>J’avais donné une première phrase : les étudiants doivent travailler </a:t>
            </a:r>
          </a:p>
          <a:p>
            <a:r>
              <a:rPr lang="fr-FR" dirty="0"/>
              <a:t>Et deux autres phrases inclusives avec un doublet complet : Les étudiantes et les étudiants doivent travailler</a:t>
            </a:r>
          </a:p>
          <a:p>
            <a:r>
              <a:rPr lang="fr-FR" dirty="0"/>
              <a:t>Une l’autre avec un doublet abrégé : Les </a:t>
            </a:r>
            <a:r>
              <a:rPr lang="fr-FR" dirty="0" err="1"/>
              <a:t>étudiant·es</a:t>
            </a:r>
            <a:r>
              <a:rPr lang="fr-FR" dirty="0"/>
              <a:t> doivent travailler </a:t>
            </a:r>
          </a:p>
        </p:txBody>
      </p:sp>
      <p:sp>
        <p:nvSpPr>
          <p:cNvPr id="4" name="Espace réservé du numéro de diapositive 3">
            <a:extLst>
              <a:ext uri="{FF2B5EF4-FFF2-40B4-BE49-F238E27FC236}">
                <a16:creationId xmlns:a16="http://schemas.microsoft.com/office/drawing/2014/main" id="{9CC81312-3617-C62B-C8BC-16F31C3C499D}"/>
              </a:ext>
            </a:extLst>
          </p:cNvPr>
          <p:cNvSpPr>
            <a:spLocks noGrp="1"/>
          </p:cNvSpPr>
          <p:nvPr>
            <p:ph type="sldNum" sz="quarter" idx="5"/>
          </p:nvPr>
        </p:nvSpPr>
        <p:spPr/>
        <p:txBody>
          <a:bodyPr/>
          <a:lstStyle/>
          <a:p>
            <a:fld id="{1F62ED9E-952C-4948-8B43-699BB41B1755}" type="slidenum">
              <a:rPr lang="fr-FR" smtClean="0"/>
              <a:t>47</a:t>
            </a:fld>
            <a:endParaRPr lang="fr-FR"/>
          </a:p>
        </p:txBody>
      </p:sp>
    </p:spTree>
    <p:extLst>
      <p:ext uri="{BB962C8B-B14F-4D97-AF65-F5344CB8AC3E}">
        <p14:creationId xmlns:p14="http://schemas.microsoft.com/office/powerpoint/2010/main" val="1084050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Là c’est une personne non binaire qui venait de m’expliquer longuement à quel point la phrase 1 était sexiste, discriminante… et quand je lui demande ce qu’elle utilise en français, elle me répond… la phrase 1 ! </a:t>
            </a:r>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49</a:t>
            </a:fld>
            <a:endParaRPr lang="fr-FR"/>
          </a:p>
        </p:txBody>
      </p:sp>
    </p:spTree>
    <p:extLst>
      <p:ext uri="{BB962C8B-B14F-4D97-AF65-F5344CB8AC3E}">
        <p14:creationId xmlns:p14="http://schemas.microsoft.com/office/powerpoint/2010/main" val="111969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EFE7F-5C60-328A-C133-048CF3CC9D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793F36-AB39-AF1B-4830-BFBF5E2B71C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97B92D-F8AB-4211-BC3D-92C6573AA72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B1C4803-3FDB-76EC-E40E-D6D92CE43D2A}"/>
              </a:ext>
            </a:extLst>
          </p:cNvPr>
          <p:cNvSpPr>
            <a:spLocks noGrp="1"/>
          </p:cNvSpPr>
          <p:nvPr>
            <p:ph type="sldNum" sz="quarter" idx="5"/>
          </p:nvPr>
        </p:nvSpPr>
        <p:spPr/>
        <p:txBody>
          <a:bodyPr/>
          <a:lstStyle/>
          <a:p>
            <a:fld id="{43968129-6113-DE46-9B33-68425588538E}" type="slidenum">
              <a:rPr lang="fr-FR" smtClean="0"/>
              <a:t>4</a:t>
            </a:fld>
            <a:endParaRPr lang="fr-FR"/>
          </a:p>
        </p:txBody>
      </p:sp>
    </p:spTree>
    <p:extLst>
      <p:ext uri="{BB962C8B-B14F-4D97-AF65-F5344CB8AC3E}">
        <p14:creationId xmlns:p14="http://schemas.microsoft.com/office/powerpoint/2010/main" val="68685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000"/>
              </a:spcBef>
            </a:pPr>
            <a:endParaRPr lang="fr-FR" b="0" dirty="0">
              <a:effectLst/>
            </a:endParaRPr>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10</a:t>
            </a:fld>
            <a:endParaRPr lang="fr-FR"/>
          </a:p>
        </p:txBody>
      </p:sp>
    </p:spTree>
    <p:extLst>
      <p:ext uri="{BB962C8B-B14F-4D97-AF65-F5344CB8AC3E}">
        <p14:creationId xmlns:p14="http://schemas.microsoft.com/office/powerpoint/2010/main" val="200164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F62ED9E-952C-4948-8B43-699BB41B1755}" type="slidenum">
              <a:rPr lang="fr-FR" smtClean="0"/>
              <a:t>11</a:t>
            </a:fld>
            <a:endParaRPr lang="fr-FR"/>
          </a:p>
        </p:txBody>
      </p:sp>
    </p:spTree>
    <p:extLst>
      <p:ext uri="{BB962C8B-B14F-4D97-AF65-F5344CB8AC3E}">
        <p14:creationId xmlns:p14="http://schemas.microsoft.com/office/powerpoint/2010/main" val="2718131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32AF1-4E46-DB03-2B64-97E8368D1B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618225-F8ED-966C-9F16-52442A62D7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A4BAE0-A3D7-2ECA-D6BA-7EBE9A985D5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86B197D-5237-8EBB-5DC0-ACC2B3C31DEF}"/>
              </a:ext>
            </a:extLst>
          </p:cNvPr>
          <p:cNvSpPr>
            <a:spLocks noGrp="1"/>
          </p:cNvSpPr>
          <p:nvPr>
            <p:ph type="sldNum" sz="quarter" idx="5"/>
          </p:nvPr>
        </p:nvSpPr>
        <p:spPr/>
        <p:txBody>
          <a:bodyPr/>
          <a:lstStyle/>
          <a:p>
            <a:fld id="{1F62ED9E-952C-4948-8B43-699BB41B1755}" type="slidenum">
              <a:rPr lang="fr-FR" smtClean="0"/>
              <a:t>12</a:t>
            </a:fld>
            <a:endParaRPr lang="fr-FR"/>
          </a:p>
        </p:txBody>
      </p:sp>
    </p:spTree>
    <p:extLst>
      <p:ext uri="{BB962C8B-B14F-4D97-AF65-F5344CB8AC3E}">
        <p14:creationId xmlns:p14="http://schemas.microsoft.com/office/powerpoint/2010/main" val="166088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C7B9E-FCE0-3247-BED0-DE5C859E159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9BD722-7F1E-3EE4-4A2A-F33120D79DC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BA23D2C-DCB1-3708-29DA-FBFC9158C673}"/>
              </a:ext>
            </a:extLst>
          </p:cNvPr>
          <p:cNvSpPr>
            <a:spLocks noGrp="1"/>
          </p:cNvSpPr>
          <p:nvPr>
            <p:ph type="body" idx="1"/>
          </p:nvPr>
        </p:nvSpPr>
        <p:spPr/>
        <p:txBody>
          <a:bodyPr/>
          <a:lstStyle/>
          <a:p>
            <a:pPr algn="just" rtl="0">
              <a:spcBef>
                <a:spcPts val="1000"/>
              </a:spcBef>
            </a:pPr>
            <a:r>
              <a:rPr lang="fr-FR" sz="1800" b="0" i="0" u="none" strike="noStrike" dirty="0">
                <a:solidFill>
                  <a:srgbClr val="000000"/>
                </a:solidFill>
                <a:effectLst/>
                <a:latin typeface="Times New Roman" panose="02020603050405020304" pitchFamily="18" charset="0"/>
              </a:rPr>
              <a:t>Ces éléments invitent à s’interroger </a:t>
            </a:r>
            <a:r>
              <a:rPr lang="fr-FR" sz="1800" b="1" i="0" u="none" strike="noStrike" dirty="0">
                <a:solidFill>
                  <a:srgbClr val="000000"/>
                </a:solidFill>
                <a:effectLst/>
                <a:latin typeface="Times New Roman" panose="02020603050405020304" pitchFamily="18" charset="0"/>
              </a:rPr>
              <a:t>sur l’agentivité des </a:t>
            </a:r>
            <a:r>
              <a:rPr lang="fr-FR" sz="1800" b="1" i="0" u="none" strike="noStrike" dirty="0" err="1">
                <a:solidFill>
                  <a:srgbClr val="000000"/>
                </a:solidFill>
                <a:effectLst/>
                <a:latin typeface="Times New Roman" panose="02020603050405020304" pitchFamily="18" charset="0"/>
              </a:rPr>
              <a:t>apprenant·es</a:t>
            </a:r>
            <a:r>
              <a:rPr lang="fr-FR" sz="1800" b="1" i="0" u="none" strike="noStrike" dirty="0">
                <a:solidFill>
                  <a:srgbClr val="000000"/>
                </a:solidFill>
                <a:effectLst/>
                <a:latin typeface="Times New Roman" panose="02020603050405020304" pitchFamily="18" charset="0"/>
              </a:rPr>
              <a:t> dans la négociation de leur identité</a:t>
            </a:r>
            <a:r>
              <a:rPr lang="fr-FR" sz="1800" b="0" i="0" u="none" strike="noStrike" dirty="0">
                <a:solidFill>
                  <a:srgbClr val="000000"/>
                </a:solidFill>
                <a:effectLst/>
                <a:latin typeface="Times New Roman" panose="02020603050405020304" pitchFamily="18" charset="0"/>
              </a:rPr>
              <a:t>, au sein du processus d’appropriation langagière. Bonny Norton (2013) propose ainsi de prendre en compte la capacité (ou non) de l’</a:t>
            </a:r>
            <a:r>
              <a:rPr lang="fr-FR" sz="1800" b="0" i="0" u="none" strike="noStrike" dirty="0" err="1">
                <a:solidFill>
                  <a:srgbClr val="000000"/>
                </a:solidFill>
                <a:effectLst/>
                <a:latin typeface="Times New Roman" panose="02020603050405020304" pitchFamily="18" charset="0"/>
              </a:rPr>
              <a:t>apprenant·e</a:t>
            </a:r>
            <a:r>
              <a:rPr lang="fr-FR" sz="1800" b="0" i="0" u="none" strike="noStrike" dirty="0">
                <a:solidFill>
                  <a:srgbClr val="000000"/>
                </a:solidFill>
                <a:effectLst/>
                <a:latin typeface="Times New Roman" panose="02020603050405020304" pitchFamily="18" charset="0"/>
              </a:rPr>
              <a:t> à résister à l’essentialisation de son identité, et à questionner les significations dominantes.</a:t>
            </a:r>
            <a:endParaRPr lang="fr-FR" b="0" dirty="0">
              <a:effectLst/>
            </a:endParaRPr>
          </a:p>
          <a:p>
            <a:r>
              <a:rPr lang="fr-FR" sz="1800" b="0" i="0" u="none" strike="noStrike" dirty="0">
                <a:solidFill>
                  <a:srgbClr val="000000"/>
                </a:solidFill>
                <a:effectLst/>
                <a:latin typeface="Times New Roman" panose="02020603050405020304" pitchFamily="18" charset="0"/>
              </a:rPr>
              <a:t>Je rejoins la conclusion de Bonny Norton : « le but des futures recherches sur l’identité et l’apprentissage de la langue est ainsi de contribuer aux efforts faits pour promouvoir un enseignement-apprentissage de la langue qui puisse renforcer l’agentivité dans des mondes plus équitables » (</a:t>
            </a:r>
            <a:r>
              <a:rPr lang="fr-FR" sz="1800" b="0" i="1" u="none" strike="noStrike" dirty="0">
                <a:solidFill>
                  <a:srgbClr val="000000"/>
                </a:solidFill>
                <a:effectLst/>
                <a:latin typeface="Times New Roman" panose="02020603050405020304" pitchFamily="18" charset="0"/>
              </a:rPr>
              <a:t>ibid.</a:t>
            </a:r>
            <a:r>
              <a:rPr lang="fr-FR" sz="1800" b="0" i="0" u="none" strike="noStrike" dirty="0">
                <a:solidFill>
                  <a:srgbClr val="000000"/>
                </a:solidFill>
                <a:effectLst/>
                <a:latin typeface="Times New Roman" panose="02020603050405020304" pitchFamily="18" charset="0"/>
              </a:rPr>
              <a:t>). De tels constats invitent en effet à se saisir de pédagogies engagées, qui visent à </a:t>
            </a:r>
            <a:r>
              <a:rPr lang="fr-FR" sz="1800" b="1" i="0" u="none" strike="noStrike" dirty="0">
                <a:solidFill>
                  <a:srgbClr val="000000"/>
                </a:solidFill>
                <a:effectLst/>
                <a:latin typeface="Times New Roman" panose="02020603050405020304" pitchFamily="18" charset="0"/>
              </a:rPr>
              <a:t>faire de la classe de langues-cultures un espace possible d’empouvoirement.</a:t>
            </a:r>
            <a:br>
              <a:rPr lang="fr-FR" dirty="0"/>
            </a:br>
            <a:endParaRPr lang="fr-FR" dirty="0"/>
          </a:p>
        </p:txBody>
      </p:sp>
      <p:sp>
        <p:nvSpPr>
          <p:cNvPr id="4" name="Espace réservé du numéro de diapositive 3">
            <a:extLst>
              <a:ext uri="{FF2B5EF4-FFF2-40B4-BE49-F238E27FC236}">
                <a16:creationId xmlns:a16="http://schemas.microsoft.com/office/drawing/2014/main" id="{C8DCE733-A7E3-0D24-BA68-010A64736144}"/>
              </a:ext>
            </a:extLst>
          </p:cNvPr>
          <p:cNvSpPr>
            <a:spLocks noGrp="1"/>
          </p:cNvSpPr>
          <p:nvPr>
            <p:ph type="sldNum" sz="quarter" idx="5"/>
          </p:nvPr>
        </p:nvSpPr>
        <p:spPr/>
        <p:txBody>
          <a:bodyPr/>
          <a:lstStyle/>
          <a:p>
            <a:fld id="{1F62ED9E-952C-4948-8B43-699BB41B1755}" type="slidenum">
              <a:rPr lang="fr-FR" smtClean="0"/>
              <a:t>13</a:t>
            </a:fld>
            <a:endParaRPr lang="fr-FR"/>
          </a:p>
        </p:txBody>
      </p:sp>
    </p:spTree>
    <p:extLst>
      <p:ext uri="{BB962C8B-B14F-4D97-AF65-F5344CB8AC3E}">
        <p14:creationId xmlns:p14="http://schemas.microsoft.com/office/powerpoint/2010/main" val="63894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Public étudiant / adulte (proportion à peu près égale) </a:t>
            </a:r>
          </a:p>
          <a:p>
            <a:endParaRPr lang="fr-FR" dirty="0"/>
          </a:p>
        </p:txBody>
      </p:sp>
      <p:sp>
        <p:nvSpPr>
          <p:cNvPr id="4" name="Espace réservé du numéro de diapositive 3"/>
          <p:cNvSpPr>
            <a:spLocks noGrp="1"/>
          </p:cNvSpPr>
          <p:nvPr>
            <p:ph type="sldNum" sz="quarter" idx="5"/>
          </p:nvPr>
        </p:nvSpPr>
        <p:spPr/>
        <p:txBody>
          <a:bodyPr/>
          <a:lstStyle/>
          <a:p>
            <a:fld id="{E1519B00-6E57-FA44-9B8E-D6869A025821}" type="slidenum">
              <a:rPr lang="fr-FR" smtClean="0"/>
              <a:t>20</a:t>
            </a:fld>
            <a:endParaRPr lang="fr-FR"/>
          </a:p>
        </p:txBody>
      </p:sp>
    </p:spTree>
    <p:extLst>
      <p:ext uri="{BB962C8B-B14F-4D97-AF65-F5344CB8AC3E}">
        <p14:creationId xmlns:p14="http://schemas.microsoft.com/office/powerpoint/2010/main" val="141489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Public étudiant / adulte (proportion à peu près égale) </a:t>
            </a:r>
          </a:p>
          <a:p>
            <a:endParaRPr lang="fr-FR" dirty="0"/>
          </a:p>
        </p:txBody>
      </p:sp>
      <p:sp>
        <p:nvSpPr>
          <p:cNvPr id="4" name="Espace réservé du numéro de diapositive 3"/>
          <p:cNvSpPr>
            <a:spLocks noGrp="1"/>
          </p:cNvSpPr>
          <p:nvPr>
            <p:ph type="sldNum" sz="quarter" idx="5"/>
          </p:nvPr>
        </p:nvSpPr>
        <p:spPr/>
        <p:txBody>
          <a:bodyPr/>
          <a:lstStyle/>
          <a:p>
            <a:fld id="{E1519B00-6E57-FA44-9B8E-D6869A025821}" type="slidenum">
              <a:rPr lang="fr-FR" smtClean="0"/>
              <a:t>21</a:t>
            </a:fld>
            <a:endParaRPr lang="fr-FR"/>
          </a:p>
        </p:txBody>
      </p:sp>
    </p:spTree>
    <p:extLst>
      <p:ext uri="{BB962C8B-B14F-4D97-AF65-F5344CB8AC3E}">
        <p14:creationId xmlns:p14="http://schemas.microsoft.com/office/powerpoint/2010/main" val="120935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6/24/26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207661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6/24/26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413916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6/24/26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89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6/24/26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280716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6/24/26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1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6/24/26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16855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6/24/26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69311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6/24/26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18107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6/24/26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279544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6/24/26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295172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6/24/26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96849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6/24/26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2302724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5A5A425-412C-3737-1EFE-87E3CDB79B68}"/>
              </a:ext>
            </a:extLst>
          </p:cNvPr>
          <p:cNvSpPr>
            <a:spLocks noGrp="1"/>
          </p:cNvSpPr>
          <p:nvPr>
            <p:ph type="ctrTitle"/>
          </p:nvPr>
        </p:nvSpPr>
        <p:spPr>
          <a:xfrm>
            <a:off x="517869" y="978407"/>
            <a:ext cx="11043653" cy="3290107"/>
          </a:xfrm>
        </p:spPr>
        <p:txBody>
          <a:bodyPr anchor="t">
            <a:noAutofit/>
          </a:bodyPr>
          <a:lstStyle/>
          <a:p>
            <a:r>
              <a:rPr lang="fr-FR" sz="4400" dirty="0"/>
              <a:t>L’apprentissage du genre grammatical par des </a:t>
            </a:r>
            <a:r>
              <a:rPr lang="fr-FR" sz="4400" dirty="0" err="1"/>
              <a:t>apprenant·es</a:t>
            </a:r>
            <a:r>
              <a:rPr lang="fr-FR" sz="4400" dirty="0"/>
              <a:t> turcophones : </a:t>
            </a:r>
            <a:br>
              <a:rPr lang="fr-FR" sz="4400" dirty="0"/>
            </a:br>
            <a:r>
              <a:rPr lang="fr-FR" sz="4400" dirty="0"/>
              <a:t>entre normes linguistiques et agentivité</a:t>
            </a:r>
            <a:endParaRPr lang="fr-FR" sz="3600" dirty="0">
              <a:solidFill>
                <a:srgbClr val="FFFFFF"/>
              </a:solidFill>
            </a:endParaRP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ous-titre 2">
            <a:extLst>
              <a:ext uri="{FF2B5EF4-FFF2-40B4-BE49-F238E27FC236}">
                <a16:creationId xmlns:a16="http://schemas.microsoft.com/office/drawing/2014/main" id="{E5343450-65F3-3C95-D7AF-8AC4AE64AE87}"/>
              </a:ext>
            </a:extLst>
          </p:cNvPr>
          <p:cNvSpPr txBox="1">
            <a:spLocks/>
          </p:cNvSpPr>
          <p:nvPr/>
        </p:nvSpPr>
        <p:spPr>
          <a:xfrm>
            <a:off x="517869" y="4496844"/>
            <a:ext cx="11156261" cy="1709634"/>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10000"/>
              </a:lnSpc>
              <a:spcBef>
                <a:spcPts val="1000"/>
              </a:spcBef>
              <a:buFont typeface="Arial" panose="020B0604020202020204" pitchFamily="34" charset="0"/>
              <a:buNone/>
              <a:defRPr sz="2200" i="1"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r>
              <a:rPr lang="fr-FR" sz="2400" i="0" dirty="0">
                <a:solidFill>
                  <a:srgbClr val="FFFFFF"/>
                </a:solidFill>
              </a:rPr>
              <a:t>Éléonore de Beaumont</a:t>
            </a:r>
          </a:p>
          <a:p>
            <a:pPr algn="r">
              <a:spcBef>
                <a:spcPts val="0"/>
              </a:spcBef>
            </a:pPr>
            <a:r>
              <a:rPr lang="fr-FR" sz="2400" i="0" dirty="0">
                <a:solidFill>
                  <a:srgbClr val="FFFFFF"/>
                </a:solidFill>
              </a:rPr>
              <a:t>ATILF/CNRS UMR7118</a:t>
            </a:r>
          </a:p>
          <a:p>
            <a:pPr algn="r"/>
            <a:r>
              <a:rPr lang="fr-FR" sz="2400" i="0" dirty="0">
                <a:solidFill>
                  <a:srgbClr val="FFFFFF"/>
                </a:solidFill>
              </a:rPr>
              <a:t>Séminaire Genre et langage</a:t>
            </a:r>
          </a:p>
          <a:p>
            <a:pPr algn="r"/>
            <a:r>
              <a:rPr lang="fr-FR" sz="2400" i="0" dirty="0">
                <a:solidFill>
                  <a:srgbClr val="FFFFFF"/>
                </a:solidFill>
              </a:rPr>
              <a:t>25 juin 2026</a:t>
            </a:r>
          </a:p>
        </p:txBody>
      </p:sp>
    </p:spTree>
    <p:extLst>
      <p:ext uri="{BB962C8B-B14F-4D97-AF65-F5344CB8AC3E}">
        <p14:creationId xmlns:p14="http://schemas.microsoft.com/office/powerpoint/2010/main" val="12667812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EF6AF-0FAA-357F-B82F-EABC33A6F712}"/>
              </a:ext>
            </a:extLst>
          </p:cNvPr>
          <p:cNvSpPr>
            <a:spLocks noGrp="1"/>
          </p:cNvSpPr>
          <p:nvPr>
            <p:ph type="title"/>
          </p:nvPr>
        </p:nvSpPr>
        <p:spPr/>
        <p:txBody>
          <a:bodyPr/>
          <a:lstStyle/>
          <a:p>
            <a:r>
              <a:rPr lang="fr-FR" dirty="0"/>
              <a:t>Les pratiques langagières féministes/queer et la didactique du FLE</a:t>
            </a:r>
          </a:p>
        </p:txBody>
      </p:sp>
      <p:sp>
        <p:nvSpPr>
          <p:cNvPr id="3" name="Espace réservé du contenu 2">
            <a:extLst>
              <a:ext uri="{FF2B5EF4-FFF2-40B4-BE49-F238E27FC236}">
                <a16:creationId xmlns:a16="http://schemas.microsoft.com/office/drawing/2014/main" id="{0638AEBF-D878-4AB5-9001-68C9DE069492}"/>
              </a:ext>
            </a:extLst>
          </p:cNvPr>
          <p:cNvSpPr>
            <a:spLocks noGrp="1"/>
          </p:cNvSpPr>
          <p:nvPr>
            <p:ph idx="1"/>
          </p:nvPr>
        </p:nvSpPr>
        <p:spPr/>
        <p:txBody>
          <a:bodyPr>
            <a:normAutofit/>
          </a:bodyPr>
          <a:lstStyle/>
          <a:p>
            <a:pPr marL="0" indent="0">
              <a:buNone/>
            </a:pPr>
            <a:r>
              <a:rPr lang="fr-FR" sz="2400" dirty="0"/>
              <a:t>Mais aussi leurs </a:t>
            </a:r>
            <a:r>
              <a:rPr lang="fr-FR" sz="2400" b="1" dirty="0"/>
              <a:t>besoins</a:t>
            </a:r>
            <a:r>
              <a:rPr lang="fr-FR" sz="2400" dirty="0"/>
              <a:t> pour s’exprimer en fonction du </a:t>
            </a:r>
            <a:r>
              <a:rPr lang="fr-FR" sz="2400" b="1" dirty="0"/>
              <a:t>contexte</a:t>
            </a:r>
            <a:r>
              <a:rPr lang="fr-FR" sz="2400" dirty="0"/>
              <a:t> </a:t>
            </a:r>
            <a:r>
              <a:rPr lang="fr-FR" sz="2400" b="1" dirty="0"/>
              <a:t>socioculturel</a:t>
            </a:r>
          </a:p>
          <a:p>
            <a:pPr>
              <a:buFont typeface="Arial" panose="020B0604020202020204" pitchFamily="34" charset="0"/>
              <a:buChar char="•"/>
            </a:pPr>
            <a:r>
              <a:rPr lang="fr-FR" sz="2400" dirty="0"/>
              <a:t> Au Canada : pratiques langagières encouragées par les institutions </a:t>
            </a:r>
          </a:p>
          <a:p>
            <a:pPr>
              <a:buFont typeface="Arial" panose="020B0604020202020204" pitchFamily="34" charset="0"/>
              <a:buChar char="•"/>
            </a:pPr>
            <a:r>
              <a:rPr lang="fr-FR" sz="2400" dirty="0"/>
              <a:t> En France :</a:t>
            </a:r>
          </a:p>
          <a:p>
            <a:pPr lvl="1">
              <a:buFont typeface="Arial" panose="020B0604020202020204" pitchFamily="34" charset="0"/>
              <a:buChar char="•"/>
            </a:pPr>
            <a:r>
              <a:rPr lang="fr-FR" sz="2000" dirty="0"/>
              <a:t>Des usages réels, qui se développent (même s’ils ne sont pas considérés comme la norme)</a:t>
            </a:r>
          </a:p>
          <a:p>
            <a:pPr lvl="1">
              <a:buFont typeface="Arial" panose="020B0604020202020204" pitchFamily="34" charset="0"/>
              <a:buChar char="•"/>
            </a:pPr>
            <a:r>
              <a:rPr lang="fr-FR" sz="2000" dirty="0"/>
              <a:t>Des enjeux culturels : objets de polémiques </a:t>
            </a:r>
          </a:p>
          <a:p>
            <a:pPr lvl="1">
              <a:buFont typeface="Wingdings" pitchFamily="2" charset="2"/>
              <a:buChar char="è"/>
            </a:pPr>
            <a:r>
              <a:rPr lang="fr-FR" sz="2000" dirty="0">
                <a:sym typeface="Wingdings" pitchFamily="2" charset="2"/>
              </a:rPr>
              <a:t>Avoir une </a:t>
            </a:r>
            <a:r>
              <a:rPr lang="fr-FR" sz="2000" b="1" dirty="0">
                <a:sym typeface="Wingdings" pitchFamily="2" charset="2"/>
              </a:rPr>
              <a:t>culture du genre </a:t>
            </a:r>
            <a:r>
              <a:rPr lang="fr-FR" sz="2000" dirty="0">
                <a:sym typeface="Wingdings" pitchFamily="2" charset="2"/>
              </a:rPr>
              <a:t>(Perry, 2011) en français = connaitre ses enjeux formels et symboliques </a:t>
            </a:r>
          </a:p>
          <a:p>
            <a:pPr marL="201168" lvl="1" indent="0">
              <a:buNone/>
            </a:pPr>
            <a:r>
              <a:rPr lang="fr-FR" sz="2000" dirty="0"/>
              <a:t>= avoir conscience que les pratiques langagières sont des choix et jouent un rôle dans l’interaction </a:t>
            </a:r>
          </a:p>
        </p:txBody>
      </p:sp>
    </p:spTree>
    <p:extLst>
      <p:ext uri="{BB962C8B-B14F-4D97-AF65-F5344CB8AC3E}">
        <p14:creationId xmlns:p14="http://schemas.microsoft.com/office/powerpoint/2010/main" val="28033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15068D-9FC1-7D52-F159-73F87044BAFD}"/>
              </a:ext>
            </a:extLst>
          </p:cNvPr>
          <p:cNvSpPr>
            <a:spLocks noGrp="1"/>
          </p:cNvSpPr>
          <p:nvPr>
            <p:ph idx="1"/>
          </p:nvPr>
        </p:nvSpPr>
        <p:spPr/>
        <p:txBody>
          <a:bodyPr>
            <a:normAutofit/>
          </a:bodyPr>
          <a:lstStyle/>
          <a:p>
            <a:r>
              <a:rPr lang="fr-FR" sz="2400" dirty="0"/>
              <a:t>Rencontre avec la langue de l’autre </a:t>
            </a:r>
          </a:p>
          <a:p>
            <a:pPr marL="0" indent="0">
              <a:buNone/>
            </a:pPr>
            <a:r>
              <a:rPr lang="fr-FR" sz="2400" dirty="0">
                <a:sym typeface="Wingdings" pitchFamily="2" charset="2"/>
              </a:rPr>
              <a:t> et donc à des éléments de la culture de l’autre</a:t>
            </a:r>
          </a:p>
          <a:p>
            <a:endParaRPr lang="fr-FR" sz="2400" dirty="0">
              <a:sym typeface="Wingdings" pitchFamily="2" charset="2"/>
            </a:endParaRPr>
          </a:p>
          <a:p>
            <a:pPr marL="0" indent="0">
              <a:buNone/>
            </a:pPr>
            <a:r>
              <a:rPr lang="fr-FR" sz="2400" dirty="0">
                <a:sym typeface="Wingdings" pitchFamily="2" charset="2"/>
              </a:rPr>
              <a:t>= la classe de langue-culture comme espace à part, de transformation, de reconfiguration de l’identité, de nouvelles socialisations, d’analyse critique de ses propres pratiques socioculturelles et de celles des autres </a:t>
            </a:r>
            <a:endParaRPr lang="fr-FR" sz="2400" dirty="0"/>
          </a:p>
        </p:txBody>
      </p:sp>
      <p:sp>
        <p:nvSpPr>
          <p:cNvPr id="5" name="Titre 4">
            <a:extLst>
              <a:ext uri="{FF2B5EF4-FFF2-40B4-BE49-F238E27FC236}">
                <a16:creationId xmlns:a16="http://schemas.microsoft.com/office/drawing/2014/main" id="{3A164AB1-931A-BA8D-18F7-4AE6338976E6}"/>
              </a:ext>
            </a:extLst>
          </p:cNvPr>
          <p:cNvSpPr>
            <a:spLocks noGrp="1"/>
          </p:cNvSpPr>
          <p:nvPr>
            <p:ph type="title"/>
          </p:nvPr>
        </p:nvSpPr>
        <p:spPr/>
        <p:txBody>
          <a:bodyPr>
            <a:normAutofit/>
          </a:bodyPr>
          <a:lstStyle/>
          <a:p>
            <a:r>
              <a:rPr lang="fr-FR" sz="4000" dirty="0"/>
              <a:t>Quel rôle pour la classe de langue-culture ?</a:t>
            </a:r>
          </a:p>
        </p:txBody>
      </p:sp>
    </p:spTree>
    <p:extLst>
      <p:ext uri="{BB962C8B-B14F-4D97-AF65-F5344CB8AC3E}">
        <p14:creationId xmlns:p14="http://schemas.microsoft.com/office/powerpoint/2010/main" val="339222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703B096-0675-D9B1-D005-E80BE528C70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64D57F-13A5-B742-0806-215680FB1D57}"/>
              </a:ext>
            </a:extLst>
          </p:cNvPr>
          <p:cNvSpPr>
            <a:spLocks noGrp="1"/>
          </p:cNvSpPr>
          <p:nvPr>
            <p:ph idx="1"/>
          </p:nvPr>
        </p:nvSpPr>
        <p:spPr>
          <a:xfrm>
            <a:off x="521208" y="2104373"/>
            <a:ext cx="11155680" cy="4241563"/>
          </a:xfrm>
        </p:spPr>
        <p:txBody>
          <a:bodyPr>
            <a:normAutofit/>
          </a:bodyPr>
          <a:lstStyle/>
          <a:p>
            <a:r>
              <a:rPr lang="fr-FR" sz="2400" dirty="0"/>
              <a:t>La classe de langue = </a:t>
            </a:r>
            <a:r>
              <a:rPr lang="fr-FR" sz="2400" dirty="0">
                <a:sym typeface="Wingdings" pitchFamily="2" charset="2"/>
              </a:rPr>
              <a:t>un espace privilégié pour expérimenter ?</a:t>
            </a:r>
          </a:p>
          <a:p>
            <a:pPr marL="0" indent="0">
              <a:buNone/>
            </a:pPr>
            <a:r>
              <a:rPr lang="fr-FR" sz="2400" dirty="0">
                <a:sym typeface="Wingdings" pitchFamily="2" charset="2"/>
              </a:rPr>
              <a:t>- développer une conscience critique des rapports de genre dans la langue et dans la culture cible </a:t>
            </a:r>
          </a:p>
          <a:p>
            <a:pPr marL="0" indent="0">
              <a:buNone/>
            </a:pPr>
            <a:r>
              <a:rPr lang="fr-FR" sz="2400" dirty="0">
                <a:sym typeface="Wingdings" pitchFamily="2" charset="2"/>
              </a:rPr>
              <a:t>- une critique du genre en tant que rapport </a:t>
            </a:r>
            <a:r>
              <a:rPr lang="fr-FR" sz="2400" dirty="0" err="1">
                <a:sym typeface="Wingdings" pitchFamily="2" charset="2"/>
              </a:rPr>
              <a:t>bicatégorisant</a:t>
            </a:r>
            <a:r>
              <a:rPr lang="fr-FR" sz="2400" dirty="0">
                <a:sym typeface="Wingdings" pitchFamily="2" charset="2"/>
              </a:rPr>
              <a:t> et hiérarchisant </a:t>
            </a:r>
          </a:p>
        </p:txBody>
      </p:sp>
      <p:sp>
        <p:nvSpPr>
          <p:cNvPr id="5" name="Titre 4">
            <a:extLst>
              <a:ext uri="{FF2B5EF4-FFF2-40B4-BE49-F238E27FC236}">
                <a16:creationId xmlns:a16="http://schemas.microsoft.com/office/drawing/2014/main" id="{412C84DB-3B81-596B-222E-82515274FB70}"/>
              </a:ext>
            </a:extLst>
          </p:cNvPr>
          <p:cNvSpPr>
            <a:spLocks noGrp="1"/>
          </p:cNvSpPr>
          <p:nvPr>
            <p:ph type="title"/>
          </p:nvPr>
        </p:nvSpPr>
        <p:spPr/>
        <p:txBody>
          <a:bodyPr>
            <a:normAutofit/>
          </a:bodyPr>
          <a:lstStyle/>
          <a:p>
            <a:r>
              <a:rPr lang="fr-FR" sz="4000" dirty="0"/>
              <a:t>Quel rôle pour la classe de langue-culture ?</a:t>
            </a:r>
          </a:p>
        </p:txBody>
      </p:sp>
    </p:spTree>
    <p:extLst>
      <p:ext uri="{BB962C8B-B14F-4D97-AF65-F5344CB8AC3E}">
        <p14:creationId xmlns:p14="http://schemas.microsoft.com/office/powerpoint/2010/main" val="127731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65E00-A4A8-0CA7-276E-7D35E0AF4C00}"/>
            </a:ext>
          </a:extLst>
        </p:cNvPr>
        <p:cNvGrpSpPr/>
        <p:nvPr/>
      </p:nvGrpSpPr>
      <p:grpSpPr>
        <a:xfrm>
          <a:off x="0" y="0"/>
          <a:ext cx="0" cy="0"/>
          <a:chOff x="0" y="0"/>
          <a:chExt cx="0" cy="0"/>
        </a:xfrm>
      </p:grpSpPr>
      <p:sp>
        <p:nvSpPr>
          <p:cNvPr id="7" name="Titre 6">
            <a:extLst>
              <a:ext uri="{FF2B5EF4-FFF2-40B4-BE49-F238E27FC236}">
                <a16:creationId xmlns:a16="http://schemas.microsoft.com/office/drawing/2014/main" id="{684F66B6-66F2-4392-67F3-0E6CBD8CD4D3}"/>
              </a:ext>
            </a:extLst>
          </p:cNvPr>
          <p:cNvSpPr>
            <a:spLocks noGrp="1"/>
          </p:cNvSpPr>
          <p:nvPr>
            <p:ph type="title"/>
          </p:nvPr>
        </p:nvSpPr>
        <p:spPr/>
        <p:txBody>
          <a:bodyPr/>
          <a:lstStyle/>
          <a:p>
            <a:r>
              <a:rPr lang="fr-FR" dirty="0"/>
              <a:t>Appropriation langagière et agentivité</a:t>
            </a:r>
          </a:p>
        </p:txBody>
      </p:sp>
      <p:sp>
        <p:nvSpPr>
          <p:cNvPr id="5" name="Rectangle : coins arrondis 4">
            <a:extLst>
              <a:ext uri="{FF2B5EF4-FFF2-40B4-BE49-F238E27FC236}">
                <a16:creationId xmlns:a16="http://schemas.microsoft.com/office/drawing/2014/main" id="{E99A550B-FC3A-8882-086E-A2DDC5F1923D}"/>
              </a:ext>
            </a:extLst>
          </p:cNvPr>
          <p:cNvSpPr/>
          <p:nvPr/>
        </p:nvSpPr>
        <p:spPr>
          <a:xfrm>
            <a:off x="1417111" y="2092057"/>
            <a:ext cx="9418738" cy="3810416"/>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400" b="0" i="0" u="none" strike="noStrike" dirty="0">
                <a:solidFill>
                  <a:srgbClr val="000000"/>
                </a:solidFill>
                <a:effectLst/>
              </a:rPr>
              <a:t>« le but des futures recherches sur l’identité et l’apprentissage de la langue est ainsi de contribuer aux efforts faits pour promouvoir un enseignement-apprentissage de la langue qui puisse </a:t>
            </a:r>
            <a:r>
              <a:rPr lang="fr-FR" sz="2400" b="1" i="0" u="none" strike="noStrike" dirty="0">
                <a:solidFill>
                  <a:srgbClr val="000000"/>
                </a:solidFill>
                <a:effectLst/>
              </a:rPr>
              <a:t>renforcer l’agentivité </a:t>
            </a:r>
            <a:r>
              <a:rPr lang="fr-FR" sz="2400" b="0" i="0" u="none" strike="noStrike" dirty="0">
                <a:solidFill>
                  <a:srgbClr val="000000"/>
                </a:solidFill>
                <a:effectLst/>
              </a:rPr>
              <a:t>dans </a:t>
            </a:r>
            <a:r>
              <a:rPr lang="fr-FR" sz="2400" b="1" i="0" u="none" strike="noStrike" dirty="0">
                <a:solidFill>
                  <a:srgbClr val="000000"/>
                </a:solidFill>
                <a:effectLst/>
              </a:rPr>
              <a:t>des mondes plus équitables </a:t>
            </a:r>
            <a:r>
              <a:rPr lang="fr-FR" sz="2400" b="0" i="0" u="none" strike="noStrike" dirty="0">
                <a:solidFill>
                  <a:srgbClr val="000000"/>
                </a:solidFill>
                <a:effectLst/>
              </a:rPr>
              <a:t>»</a:t>
            </a:r>
          </a:p>
          <a:p>
            <a:pPr algn="just"/>
            <a:endParaRPr lang="fr-FR" sz="2400" dirty="0">
              <a:solidFill>
                <a:srgbClr val="000000"/>
              </a:solidFill>
            </a:endParaRPr>
          </a:p>
          <a:p>
            <a:pPr algn="just"/>
            <a:r>
              <a:rPr lang="fr-FR" sz="2400" dirty="0">
                <a:solidFill>
                  <a:srgbClr val="000000"/>
                </a:solidFill>
              </a:rPr>
              <a:t>(Bonny Norton 2013, trad. </a:t>
            </a:r>
            <a:r>
              <a:rPr lang="fr-FR" sz="2400" dirty="0" err="1">
                <a:solidFill>
                  <a:srgbClr val="000000"/>
                </a:solidFill>
              </a:rPr>
              <a:t>Zeiter</a:t>
            </a:r>
            <a:r>
              <a:rPr lang="fr-FR" sz="2400" dirty="0">
                <a:solidFill>
                  <a:srgbClr val="000000"/>
                </a:solidFill>
              </a:rPr>
              <a:t> &amp; </a:t>
            </a:r>
            <a:r>
              <a:rPr lang="fr-FR" sz="2400" dirty="0" err="1">
                <a:solidFill>
                  <a:srgbClr val="000000"/>
                </a:solidFill>
              </a:rPr>
              <a:t>Bemporad</a:t>
            </a:r>
            <a:r>
              <a:rPr lang="fr-FR" sz="2400" dirty="0">
                <a:solidFill>
                  <a:srgbClr val="000000"/>
                </a:solidFill>
              </a:rPr>
              <a:t> 2016, §13)</a:t>
            </a:r>
            <a:endParaRPr lang="fr-FR" sz="2400" b="0" i="0" u="none" strike="noStrike" dirty="0">
              <a:solidFill>
                <a:srgbClr val="000000"/>
              </a:solidFill>
              <a:effectLst/>
            </a:endParaRPr>
          </a:p>
        </p:txBody>
      </p:sp>
    </p:spTree>
    <p:extLst>
      <p:ext uri="{BB962C8B-B14F-4D97-AF65-F5344CB8AC3E}">
        <p14:creationId xmlns:p14="http://schemas.microsoft.com/office/powerpoint/2010/main" val="221838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85965-6197-2D6D-7F2C-BBBEBDCD6397}"/>
              </a:ext>
            </a:extLst>
          </p:cNvPr>
          <p:cNvSpPr>
            <a:spLocks noGrp="1"/>
          </p:cNvSpPr>
          <p:nvPr>
            <p:ph type="title"/>
          </p:nvPr>
        </p:nvSpPr>
        <p:spPr/>
        <p:txBody>
          <a:bodyPr/>
          <a:lstStyle/>
          <a:p>
            <a:r>
              <a:rPr lang="fr-FR" dirty="0"/>
              <a:t>L’un des objectifs de la recherche : </a:t>
            </a:r>
          </a:p>
        </p:txBody>
      </p:sp>
      <p:sp>
        <p:nvSpPr>
          <p:cNvPr id="3" name="Espace réservé du contenu 2">
            <a:extLst>
              <a:ext uri="{FF2B5EF4-FFF2-40B4-BE49-F238E27FC236}">
                <a16:creationId xmlns:a16="http://schemas.microsoft.com/office/drawing/2014/main" id="{A6758E1A-38D2-7811-1D19-7B6B4F5A058E}"/>
              </a:ext>
            </a:extLst>
          </p:cNvPr>
          <p:cNvSpPr>
            <a:spLocks noGrp="1"/>
          </p:cNvSpPr>
          <p:nvPr>
            <p:ph idx="1"/>
          </p:nvPr>
        </p:nvSpPr>
        <p:spPr/>
        <p:txBody>
          <a:bodyPr>
            <a:normAutofit/>
          </a:bodyPr>
          <a:lstStyle/>
          <a:p>
            <a:pPr marL="0" indent="0">
              <a:buNone/>
            </a:pPr>
            <a:r>
              <a:rPr lang="fr-FR" sz="3000" dirty="0"/>
              <a:t>Analyser les liens entre </a:t>
            </a:r>
          </a:p>
          <a:p>
            <a:pPr marL="0" indent="0">
              <a:buNone/>
            </a:pPr>
            <a:r>
              <a:rPr lang="fr-FR" sz="3000" dirty="0"/>
              <a:t>les traces de l’imaginaire linguistique des </a:t>
            </a:r>
            <a:r>
              <a:rPr lang="fr-FR" sz="3000" dirty="0" err="1"/>
              <a:t>apprenant·es</a:t>
            </a:r>
            <a:r>
              <a:rPr lang="fr-FR" sz="3000" dirty="0"/>
              <a:t> </a:t>
            </a:r>
          </a:p>
          <a:p>
            <a:pPr marL="0" indent="0">
              <a:buNone/>
            </a:pPr>
            <a:r>
              <a:rPr lang="fr-FR" sz="3000" dirty="0"/>
              <a:t>et les processus d’appropriation du français </a:t>
            </a:r>
          </a:p>
          <a:p>
            <a:pPr marL="0" indent="0">
              <a:buNone/>
            </a:pPr>
            <a:r>
              <a:rPr lang="fr-FR" sz="3000" dirty="0"/>
              <a:t>en lien avec le genre grammatical et ses enjeux sociolinguistiques </a:t>
            </a:r>
          </a:p>
        </p:txBody>
      </p:sp>
    </p:spTree>
    <p:extLst>
      <p:ext uri="{BB962C8B-B14F-4D97-AF65-F5344CB8AC3E}">
        <p14:creationId xmlns:p14="http://schemas.microsoft.com/office/powerpoint/2010/main" val="144145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FB714-98D0-5FDA-B0FE-80F15DAC0C2C}"/>
              </a:ext>
            </a:extLst>
          </p:cNvPr>
          <p:cNvSpPr>
            <a:spLocks noGrp="1"/>
          </p:cNvSpPr>
          <p:nvPr>
            <p:ph type="title"/>
          </p:nvPr>
        </p:nvSpPr>
        <p:spPr>
          <a:xfrm>
            <a:off x="521208" y="978408"/>
            <a:ext cx="11155680" cy="825340"/>
          </a:xfrm>
        </p:spPr>
        <p:txBody>
          <a:bodyPr/>
          <a:lstStyle/>
          <a:p>
            <a:r>
              <a:rPr lang="fr-FR" dirty="0"/>
              <a:t>Questions de recherche</a:t>
            </a:r>
          </a:p>
        </p:txBody>
      </p:sp>
      <p:sp>
        <p:nvSpPr>
          <p:cNvPr id="4" name="Rectangle : coins arrondis 3">
            <a:extLst>
              <a:ext uri="{FF2B5EF4-FFF2-40B4-BE49-F238E27FC236}">
                <a16:creationId xmlns:a16="http://schemas.microsoft.com/office/drawing/2014/main" id="{3A085D84-A490-0CA4-6090-E4561F1AC984}"/>
              </a:ext>
            </a:extLst>
          </p:cNvPr>
          <p:cNvSpPr/>
          <p:nvPr/>
        </p:nvSpPr>
        <p:spPr>
          <a:xfrm>
            <a:off x="521208" y="1886545"/>
            <a:ext cx="7057039" cy="123556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dirty="0"/>
              <a:t>1. Ces représentations sur le sexisme de la langue française sont-elles partagées par des </a:t>
            </a:r>
            <a:r>
              <a:rPr lang="fr-FR" sz="2400" dirty="0" err="1"/>
              <a:t>apprenant·es</a:t>
            </a:r>
            <a:r>
              <a:rPr lang="fr-FR" sz="2400" dirty="0"/>
              <a:t> turcophones adultes ? </a:t>
            </a:r>
          </a:p>
        </p:txBody>
      </p:sp>
      <p:sp>
        <p:nvSpPr>
          <p:cNvPr id="5" name="Rectangle : coins arrondis 4">
            <a:extLst>
              <a:ext uri="{FF2B5EF4-FFF2-40B4-BE49-F238E27FC236}">
                <a16:creationId xmlns:a16="http://schemas.microsoft.com/office/drawing/2014/main" id="{E9D6ED02-E6D6-7E1E-FD49-986D9C7FC6A9}"/>
              </a:ext>
            </a:extLst>
          </p:cNvPr>
          <p:cNvSpPr/>
          <p:nvPr/>
        </p:nvSpPr>
        <p:spPr>
          <a:xfrm>
            <a:off x="1540701" y="3329762"/>
            <a:ext cx="7816241" cy="82534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dirty="0"/>
              <a:t>2. Ont-elles une influence sur les processus d’appropriation du français ? </a:t>
            </a:r>
          </a:p>
        </p:txBody>
      </p:sp>
      <p:sp>
        <p:nvSpPr>
          <p:cNvPr id="6" name="Rectangle : coins arrondis 5">
            <a:extLst>
              <a:ext uri="{FF2B5EF4-FFF2-40B4-BE49-F238E27FC236}">
                <a16:creationId xmlns:a16="http://schemas.microsoft.com/office/drawing/2014/main" id="{0ACF4BEE-C6A8-6C81-91C5-D32C50353943}"/>
              </a:ext>
            </a:extLst>
          </p:cNvPr>
          <p:cNvSpPr/>
          <p:nvPr/>
        </p:nvSpPr>
        <p:spPr>
          <a:xfrm>
            <a:off x="2793304" y="4362753"/>
            <a:ext cx="9118948" cy="201299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dirty="0"/>
              <a:t>3. Peut-on enseigner des pratiques langagières féministes/queer </a:t>
            </a:r>
            <a:br>
              <a:rPr lang="fr-FR" sz="2400" dirty="0"/>
            </a:br>
            <a:r>
              <a:rPr lang="fr-FR" sz="2400" dirty="0"/>
              <a:t>en classe de FLE ? </a:t>
            </a:r>
          </a:p>
          <a:p>
            <a:pPr algn="ctr"/>
            <a:r>
              <a:rPr lang="fr-FR" sz="2400" dirty="0"/>
              <a:t>Pourquoi ? Comment ? </a:t>
            </a:r>
          </a:p>
          <a:p>
            <a:pPr algn="ctr"/>
            <a:r>
              <a:rPr lang="fr-FR" sz="2400" dirty="0"/>
              <a:t>Avec quel impact sur les représentations </a:t>
            </a:r>
            <a:br>
              <a:rPr lang="fr-FR" sz="2400" dirty="0"/>
            </a:br>
            <a:r>
              <a:rPr lang="fr-FR" sz="2400" dirty="0"/>
              <a:t>et les processus d’appropriation ?</a:t>
            </a:r>
          </a:p>
        </p:txBody>
      </p:sp>
    </p:spTree>
    <p:extLst>
      <p:ext uri="{BB962C8B-B14F-4D97-AF65-F5344CB8AC3E}">
        <p14:creationId xmlns:p14="http://schemas.microsoft.com/office/powerpoint/2010/main" val="249009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733AACF-1593-4967-CC84-E26296BAFBCC}"/>
              </a:ext>
            </a:extLst>
          </p:cNvPr>
          <p:cNvSpPr>
            <a:spLocks noGrp="1"/>
          </p:cNvSpPr>
          <p:nvPr>
            <p:ph type="title"/>
          </p:nvPr>
        </p:nvSpPr>
        <p:spPr>
          <a:xfrm>
            <a:off x="965200" y="643467"/>
            <a:ext cx="10721583" cy="5054008"/>
          </a:xfrm>
        </p:spPr>
        <p:txBody>
          <a:bodyPr vert="horz" lIns="91440" tIns="45720" rIns="91440" bIns="45720" rtlCol="0" anchor="ctr">
            <a:normAutofit/>
          </a:bodyPr>
          <a:lstStyle/>
          <a:p>
            <a:r>
              <a:rPr lang="en-US" sz="8000" dirty="0" err="1">
                <a:solidFill>
                  <a:schemeClr val="tx1">
                    <a:lumMod val="85000"/>
                    <a:lumOff val="15000"/>
                  </a:schemeClr>
                </a:solidFill>
              </a:rPr>
              <a:t>Méthodologie</a:t>
            </a:r>
            <a:r>
              <a:rPr lang="en-US" sz="8000" dirty="0">
                <a:solidFill>
                  <a:schemeClr val="tx1">
                    <a:lumMod val="85000"/>
                    <a:lumOff val="15000"/>
                  </a:schemeClr>
                </a:solidFill>
              </a:rPr>
              <a:t> </a:t>
            </a:r>
          </a:p>
        </p:txBody>
      </p:sp>
    </p:spTree>
    <p:extLst>
      <p:ext uri="{BB962C8B-B14F-4D97-AF65-F5344CB8AC3E}">
        <p14:creationId xmlns:p14="http://schemas.microsoft.com/office/powerpoint/2010/main" val="325795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BCD2A9-C125-9698-1A5C-2460201AA76D}"/>
              </a:ext>
            </a:extLst>
          </p:cNvPr>
          <p:cNvSpPr>
            <a:spLocks noGrp="1"/>
          </p:cNvSpPr>
          <p:nvPr>
            <p:ph type="title"/>
          </p:nvPr>
        </p:nvSpPr>
        <p:spPr/>
        <p:txBody>
          <a:bodyPr/>
          <a:lstStyle/>
          <a:p>
            <a:r>
              <a:rPr lang="fr-FR" dirty="0"/>
              <a:t>Méthodologie </a:t>
            </a:r>
          </a:p>
        </p:txBody>
      </p:sp>
      <p:sp>
        <p:nvSpPr>
          <p:cNvPr id="5" name="Rectangle : coins arrondis 4">
            <a:extLst>
              <a:ext uri="{FF2B5EF4-FFF2-40B4-BE49-F238E27FC236}">
                <a16:creationId xmlns:a16="http://schemas.microsoft.com/office/drawing/2014/main" id="{C49FD16F-9218-9D31-AA27-FEF2AE81A076}"/>
              </a:ext>
            </a:extLst>
          </p:cNvPr>
          <p:cNvSpPr/>
          <p:nvPr/>
        </p:nvSpPr>
        <p:spPr>
          <a:xfrm>
            <a:off x="1097278" y="2110890"/>
            <a:ext cx="4203383" cy="9144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dirty="0"/>
              <a:t>Des entretiens</a:t>
            </a:r>
          </a:p>
        </p:txBody>
      </p:sp>
      <p:sp>
        <p:nvSpPr>
          <p:cNvPr id="6" name="Rectangle : coins arrondis 5">
            <a:extLst>
              <a:ext uri="{FF2B5EF4-FFF2-40B4-BE49-F238E27FC236}">
                <a16:creationId xmlns:a16="http://schemas.microsoft.com/office/drawing/2014/main" id="{852C3BA4-E558-A16D-B541-29496E6CE11E}"/>
              </a:ext>
            </a:extLst>
          </p:cNvPr>
          <p:cNvSpPr/>
          <p:nvPr/>
        </p:nvSpPr>
        <p:spPr>
          <a:xfrm>
            <a:off x="7990023" y="2110890"/>
            <a:ext cx="3341111" cy="9144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dirty="0"/>
              <a:t>Des questionnaires</a:t>
            </a:r>
          </a:p>
        </p:txBody>
      </p:sp>
      <p:sp>
        <p:nvSpPr>
          <p:cNvPr id="7" name="ZoneTexte 6">
            <a:extLst>
              <a:ext uri="{FF2B5EF4-FFF2-40B4-BE49-F238E27FC236}">
                <a16:creationId xmlns:a16="http://schemas.microsoft.com/office/drawing/2014/main" id="{6E497144-E0D2-EB48-AA14-51206DBD2979}"/>
              </a:ext>
            </a:extLst>
          </p:cNvPr>
          <p:cNvSpPr txBox="1"/>
          <p:nvPr/>
        </p:nvSpPr>
        <p:spPr>
          <a:xfrm>
            <a:off x="1097278" y="3220838"/>
            <a:ext cx="6430864" cy="2862322"/>
          </a:xfrm>
          <a:prstGeom prst="rect">
            <a:avLst/>
          </a:prstGeom>
          <a:noFill/>
        </p:spPr>
        <p:txBody>
          <a:bodyPr wrap="square" rtlCol="0">
            <a:spAutoFit/>
          </a:bodyPr>
          <a:lstStyle/>
          <a:p>
            <a:r>
              <a:rPr lang="fr-FR" b="1" dirty="0"/>
              <a:t>À l’Université </a:t>
            </a:r>
            <a:r>
              <a:rPr lang="fr-FR" b="1" dirty="0" err="1"/>
              <a:t>Galatasaray</a:t>
            </a:r>
            <a:r>
              <a:rPr lang="fr-FR" dirty="0"/>
              <a:t> </a:t>
            </a:r>
          </a:p>
          <a:p>
            <a:pPr marL="285750" indent="-285750">
              <a:buFontTx/>
              <a:buChar char="-"/>
            </a:pPr>
            <a:r>
              <a:rPr lang="fr-FR" dirty="0"/>
              <a:t>5 entretiens de groupe (21 </a:t>
            </a:r>
            <a:r>
              <a:rPr lang="fr-FR" dirty="0" err="1"/>
              <a:t>enquêté·es</a:t>
            </a:r>
            <a:r>
              <a:rPr lang="fr-FR" dirty="0"/>
              <a:t>) en février 2021</a:t>
            </a:r>
          </a:p>
          <a:p>
            <a:pPr marL="285750" indent="-285750">
              <a:buFontTx/>
              <a:buChar char="-"/>
            </a:pPr>
            <a:r>
              <a:rPr lang="fr-FR" dirty="0"/>
              <a:t>8 entretiens individuels en mai 2022, à l’issue d’une recherche collaborative mise en place à l’Université </a:t>
            </a:r>
            <a:r>
              <a:rPr lang="fr-FR" dirty="0" err="1"/>
              <a:t>Galatasaray</a:t>
            </a:r>
            <a:r>
              <a:rPr lang="fr-FR" dirty="0"/>
              <a:t> </a:t>
            </a:r>
          </a:p>
          <a:p>
            <a:r>
              <a:rPr lang="fr-FR" dirty="0"/>
              <a:t>= 29 </a:t>
            </a:r>
            <a:r>
              <a:rPr lang="fr-FR" dirty="0" err="1"/>
              <a:t>enquêté·es</a:t>
            </a:r>
            <a:r>
              <a:rPr lang="fr-FR" dirty="0"/>
              <a:t> (</a:t>
            </a:r>
            <a:r>
              <a:rPr lang="fr-FR" dirty="0" err="1"/>
              <a:t>étudiant·es</a:t>
            </a:r>
            <a:r>
              <a:rPr lang="fr-FR" dirty="0"/>
              <a:t>) de niveau A2 à C1</a:t>
            </a:r>
          </a:p>
          <a:p>
            <a:endParaRPr lang="fr-FR" dirty="0"/>
          </a:p>
          <a:p>
            <a:r>
              <a:rPr lang="fr-FR" dirty="0"/>
              <a:t>Analyse de contenu : </a:t>
            </a:r>
          </a:p>
          <a:p>
            <a:pPr marL="285750" indent="-285750">
              <a:buFont typeface="Wingdings" pitchFamily="2" charset="2"/>
              <a:buChar char="à"/>
            </a:pPr>
            <a:r>
              <a:rPr lang="fr-FR" dirty="0">
                <a:sym typeface="Wingdings" pitchFamily="2" charset="2"/>
              </a:rPr>
              <a:t>Traces de l’imaginaire linguistique </a:t>
            </a:r>
          </a:p>
          <a:p>
            <a:pPr marL="285750" indent="-285750">
              <a:buFont typeface="Wingdings" pitchFamily="2" charset="2"/>
              <a:buChar char="à"/>
            </a:pPr>
            <a:r>
              <a:rPr lang="fr-FR" dirty="0">
                <a:sym typeface="Wingdings" pitchFamily="2" charset="2"/>
              </a:rPr>
              <a:t>Manifestation d’agentivité dans l’apprentissage du français </a:t>
            </a:r>
            <a:endParaRPr lang="fr-FR" dirty="0"/>
          </a:p>
        </p:txBody>
      </p:sp>
      <p:sp>
        <p:nvSpPr>
          <p:cNvPr id="8" name="ZoneTexte 7">
            <a:extLst>
              <a:ext uri="{FF2B5EF4-FFF2-40B4-BE49-F238E27FC236}">
                <a16:creationId xmlns:a16="http://schemas.microsoft.com/office/drawing/2014/main" id="{1FC23D8B-07F7-0349-1E5C-AC3616ED02F4}"/>
              </a:ext>
            </a:extLst>
          </p:cNvPr>
          <p:cNvSpPr txBox="1"/>
          <p:nvPr/>
        </p:nvSpPr>
        <p:spPr>
          <a:xfrm>
            <a:off x="7866344" y="3220838"/>
            <a:ext cx="3588468" cy="3416320"/>
          </a:xfrm>
          <a:prstGeom prst="rect">
            <a:avLst/>
          </a:prstGeom>
          <a:noFill/>
        </p:spPr>
        <p:txBody>
          <a:bodyPr wrap="square" rtlCol="0">
            <a:spAutoFit/>
          </a:bodyPr>
          <a:lstStyle/>
          <a:p>
            <a:r>
              <a:rPr lang="fr-FR" dirty="0"/>
              <a:t>1 questionnaire sur le genre grammatical en français </a:t>
            </a:r>
            <a:br>
              <a:rPr lang="fr-FR" dirty="0"/>
            </a:br>
            <a:r>
              <a:rPr lang="fr-FR" dirty="0"/>
              <a:t>(158 réponses A1-A2)</a:t>
            </a:r>
          </a:p>
          <a:p>
            <a:endParaRPr lang="fr-FR" dirty="0"/>
          </a:p>
          <a:p>
            <a:r>
              <a:rPr lang="fr-FR" dirty="0"/>
              <a:t>3 questionnaires concernant les pratiques langagières féministes et queer : 166 réponses </a:t>
            </a:r>
          </a:p>
          <a:p>
            <a:r>
              <a:rPr lang="fr-FR" dirty="0"/>
              <a:t>(Université </a:t>
            </a:r>
            <a:r>
              <a:rPr lang="fr-FR" dirty="0" err="1"/>
              <a:t>Galatasaray</a:t>
            </a:r>
            <a:r>
              <a:rPr lang="fr-FR" dirty="0"/>
              <a:t>)</a:t>
            </a:r>
          </a:p>
          <a:p>
            <a:r>
              <a:rPr lang="fr-FR" dirty="0">
                <a:sym typeface="Wingdings" pitchFamily="2" charset="2"/>
              </a:rPr>
              <a:t> Contexte : avant et après un cours consacré à la découverte de ces pratiques langagières</a:t>
            </a:r>
            <a:endParaRPr lang="fr-FR" dirty="0"/>
          </a:p>
          <a:p>
            <a:pPr marL="285750" indent="-285750">
              <a:buFontTx/>
              <a:buChar char="-"/>
            </a:pPr>
            <a:endParaRPr lang="fr-FR" dirty="0"/>
          </a:p>
        </p:txBody>
      </p:sp>
    </p:spTree>
    <p:extLst>
      <p:ext uri="{BB962C8B-B14F-4D97-AF65-F5344CB8AC3E}">
        <p14:creationId xmlns:p14="http://schemas.microsoft.com/office/powerpoint/2010/main" val="251985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500"/>
                                        <p:tgtEl>
                                          <p:spTgt spid="7">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500"/>
                                        <p:tgtEl>
                                          <p:spTgt spid="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Effect transition="in" filter="fade">
                                      <p:cBhvr>
                                        <p:cTn id="5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AA083F47-750E-A41F-1E5A-EFB054507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0BD6A55-3EEA-0B16-2A01-9599BCAB0719}"/>
              </a:ext>
            </a:extLst>
          </p:cNvPr>
          <p:cNvSpPr>
            <a:spLocks noGrp="1"/>
          </p:cNvSpPr>
          <p:nvPr>
            <p:ph type="title"/>
          </p:nvPr>
        </p:nvSpPr>
        <p:spPr>
          <a:xfrm>
            <a:off x="517869" y="2121260"/>
            <a:ext cx="11153213" cy="2279089"/>
          </a:xfrm>
        </p:spPr>
        <p:txBody>
          <a:bodyPr vert="horz" lIns="91440" tIns="45720" rIns="91440" bIns="45720" rtlCol="0" anchor="t">
            <a:normAutofit/>
          </a:bodyPr>
          <a:lstStyle/>
          <a:p>
            <a:r>
              <a:rPr lang="en-US" sz="8800" dirty="0" err="1"/>
              <a:t>Résultats</a:t>
            </a:r>
            <a:endParaRPr lang="en-US" sz="8800" dirty="0"/>
          </a:p>
        </p:txBody>
      </p:sp>
      <p:sp>
        <p:nvSpPr>
          <p:cNvPr id="15" name="Freeform: Shape 14">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4BCF1CC-D6F1-21D9-307D-C36BA9E87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209925"/>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26220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1F0B47-55C7-137F-FD0F-C5DB2034430C}"/>
              </a:ext>
            </a:extLst>
          </p:cNvPr>
          <p:cNvSpPr>
            <a:spLocks noGrp="1"/>
          </p:cNvSpPr>
          <p:nvPr>
            <p:ph type="title"/>
          </p:nvPr>
        </p:nvSpPr>
        <p:spPr>
          <a:xfrm>
            <a:off x="521208" y="978408"/>
            <a:ext cx="10376436" cy="4288536"/>
          </a:xfrm>
        </p:spPr>
        <p:txBody>
          <a:bodyPr>
            <a:normAutofit/>
          </a:bodyPr>
          <a:lstStyle/>
          <a:p>
            <a:r>
              <a:rPr lang="fr-FR" dirty="0"/>
              <a:t>1. Les attitudes : </a:t>
            </a:r>
            <a:br>
              <a:rPr lang="fr-FR" dirty="0"/>
            </a:br>
            <a:r>
              <a:rPr lang="fr-FR" dirty="0"/>
              <a:t>l’imaginaire linguistique du sexisme de la langue française</a:t>
            </a:r>
          </a:p>
        </p:txBody>
      </p:sp>
    </p:spTree>
    <p:extLst>
      <p:ext uri="{BB962C8B-B14F-4D97-AF65-F5344CB8AC3E}">
        <p14:creationId xmlns:p14="http://schemas.microsoft.com/office/powerpoint/2010/main" val="38375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teau, Marin, Ville, Mer, Mouette">
            <a:extLst>
              <a:ext uri="{FF2B5EF4-FFF2-40B4-BE49-F238E27FC236}">
                <a16:creationId xmlns:a16="http://schemas.microsoft.com/office/drawing/2014/main" id="{45B8831E-636D-E289-23AA-351C2C4AD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193" b="21412"/>
          <a:stretch/>
        </p:blipFill>
        <p:spPr bwMode="auto">
          <a:xfrm>
            <a:off x="-32" y="10"/>
            <a:ext cx="12192031" cy="491506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07FC01D8-6BAD-DEAF-DF72-0184DD6DBB9D}"/>
              </a:ext>
            </a:extLst>
          </p:cNvPr>
          <p:cNvSpPr>
            <a:spLocks noGrp="1"/>
          </p:cNvSpPr>
          <p:nvPr>
            <p:ph type="title"/>
          </p:nvPr>
        </p:nvSpPr>
        <p:spPr>
          <a:xfrm>
            <a:off x="828675" y="5120639"/>
            <a:ext cx="7137263" cy="1280161"/>
          </a:xfrm>
        </p:spPr>
        <p:txBody>
          <a:bodyPr vert="horz" lIns="91440" tIns="45720" rIns="91440" bIns="45720" rtlCol="0" anchor="ctr">
            <a:normAutofit fontScale="90000"/>
          </a:bodyPr>
          <a:lstStyle/>
          <a:p>
            <a:pPr algn="r"/>
            <a:r>
              <a:rPr lang="en-US" sz="4100" dirty="0">
                <a:solidFill>
                  <a:schemeClr val="accent5"/>
                </a:solidFill>
              </a:rPr>
              <a:t>Origine de ma recherche : </a:t>
            </a:r>
            <a:br>
              <a:rPr lang="en-US" sz="4100" dirty="0">
                <a:solidFill>
                  <a:schemeClr val="accent5"/>
                </a:solidFill>
              </a:rPr>
            </a:br>
            <a:r>
              <a:rPr lang="en-US" sz="4100" dirty="0" err="1">
                <a:solidFill>
                  <a:schemeClr val="accent5"/>
                </a:solidFill>
              </a:rPr>
              <a:t>une</a:t>
            </a:r>
            <a:r>
              <a:rPr lang="en-US" sz="4100" dirty="0">
                <a:solidFill>
                  <a:schemeClr val="accent5"/>
                </a:solidFill>
              </a:rPr>
              <a:t> </a:t>
            </a:r>
            <a:r>
              <a:rPr lang="en-US" sz="4100" dirty="0" err="1">
                <a:solidFill>
                  <a:schemeClr val="accent5"/>
                </a:solidFill>
              </a:rPr>
              <a:t>expérience</a:t>
            </a:r>
            <a:r>
              <a:rPr lang="en-US" sz="4100" dirty="0">
                <a:solidFill>
                  <a:schemeClr val="accent5"/>
                </a:solidFill>
              </a:rPr>
              <a:t> de terrain</a:t>
            </a:r>
          </a:p>
        </p:txBody>
      </p:sp>
    </p:spTree>
    <p:extLst>
      <p:ext uri="{BB962C8B-B14F-4D97-AF65-F5344CB8AC3E}">
        <p14:creationId xmlns:p14="http://schemas.microsoft.com/office/powerpoint/2010/main" val="418330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C007A-D9BB-6A3D-1838-00FBB72D27DB}"/>
              </a:ext>
            </a:extLst>
          </p:cNvPr>
          <p:cNvSpPr>
            <a:spLocks noGrp="1"/>
          </p:cNvSpPr>
          <p:nvPr>
            <p:ph type="title"/>
          </p:nvPr>
        </p:nvSpPr>
        <p:spPr/>
        <p:txBody>
          <a:bodyPr>
            <a:normAutofit/>
          </a:bodyPr>
          <a:lstStyle/>
          <a:p>
            <a:r>
              <a:rPr lang="fr-FR" dirty="0"/>
              <a:t>Des représentations partagées</a:t>
            </a:r>
          </a:p>
        </p:txBody>
      </p:sp>
      <p:sp>
        <p:nvSpPr>
          <p:cNvPr id="3" name="Espace réservé du contenu 2">
            <a:extLst>
              <a:ext uri="{FF2B5EF4-FFF2-40B4-BE49-F238E27FC236}">
                <a16:creationId xmlns:a16="http://schemas.microsoft.com/office/drawing/2014/main" id="{91FD4BA9-57D6-43A4-FEC8-E97D9835E13D}"/>
              </a:ext>
            </a:extLst>
          </p:cNvPr>
          <p:cNvSpPr>
            <a:spLocks noGrp="1"/>
          </p:cNvSpPr>
          <p:nvPr>
            <p:ph idx="1"/>
          </p:nvPr>
        </p:nvSpPr>
        <p:spPr>
          <a:xfrm>
            <a:off x="838200" y="1823766"/>
            <a:ext cx="10515600" cy="693389"/>
          </a:xfrm>
        </p:spPr>
        <p:txBody>
          <a:bodyPr/>
          <a:lstStyle/>
          <a:p>
            <a:pPr marL="0" indent="0">
              <a:buNone/>
            </a:pPr>
            <a:r>
              <a:rPr lang="fr-FR" sz="2000" i="1" dirty="0"/>
              <a:t>En français, il y a du féminin et du masculin. Pour vous c’est…  </a:t>
            </a:r>
            <a:r>
              <a:rPr lang="fr-FR" sz="2000" dirty="0"/>
              <a:t>(158 réponses A1-A2)</a:t>
            </a:r>
          </a:p>
          <a:p>
            <a:pPr marL="0" indent="0">
              <a:buNone/>
            </a:pPr>
            <a:endParaRPr lang="fr-FR" dirty="0"/>
          </a:p>
        </p:txBody>
      </p:sp>
      <p:graphicFrame>
        <p:nvGraphicFramePr>
          <p:cNvPr id="5" name="Graphique 4">
            <a:extLst>
              <a:ext uri="{FF2B5EF4-FFF2-40B4-BE49-F238E27FC236}">
                <a16:creationId xmlns:a16="http://schemas.microsoft.com/office/drawing/2014/main" id="{49C58CB7-FD00-B322-8A3F-DC2971A8C22C}"/>
              </a:ext>
            </a:extLst>
          </p:cNvPr>
          <p:cNvGraphicFramePr/>
          <p:nvPr/>
        </p:nvGraphicFramePr>
        <p:xfrm>
          <a:off x="1562100" y="2387599"/>
          <a:ext cx="8432800" cy="4183395"/>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6E02BB16-8576-CCC2-0ABE-7CEFD4892C3B}"/>
              </a:ext>
            </a:extLst>
          </p:cNvPr>
          <p:cNvSpPr/>
          <p:nvPr/>
        </p:nvSpPr>
        <p:spPr>
          <a:xfrm>
            <a:off x="850348" y="3600450"/>
            <a:ext cx="9856304" cy="2543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637948730"/>
      </p:ext>
    </p:extLst>
  </p:cSld>
  <p:clrMapOvr>
    <a:masterClrMapping/>
  </p:clrMapOvr>
  <mc:AlternateContent xmlns:mc="http://schemas.openxmlformats.org/markup-compatibility/2006" xmlns:p14="http://schemas.microsoft.com/office/powerpoint/2010/main">
    <mc:Choice Requires="p14">
      <p:transition spd="slow" p14:dur="2000" advTm="54004"/>
    </mc:Choice>
    <mc:Fallback xmlns="">
      <p:transition spd="slow" advTm="540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C007A-D9BB-6A3D-1838-00FBB72D27DB}"/>
              </a:ext>
            </a:extLst>
          </p:cNvPr>
          <p:cNvSpPr>
            <a:spLocks noGrp="1"/>
          </p:cNvSpPr>
          <p:nvPr>
            <p:ph type="title"/>
          </p:nvPr>
        </p:nvSpPr>
        <p:spPr/>
        <p:txBody>
          <a:bodyPr>
            <a:normAutofit/>
          </a:bodyPr>
          <a:lstStyle/>
          <a:p>
            <a:r>
              <a:rPr lang="fr-FR" dirty="0"/>
              <a:t>Des représentations partagées</a:t>
            </a:r>
          </a:p>
        </p:txBody>
      </p:sp>
      <p:sp>
        <p:nvSpPr>
          <p:cNvPr id="3" name="Espace réservé du contenu 2">
            <a:extLst>
              <a:ext uri="{FF2B5EF4-FFF2-40B4-BE49-F238E27FC236}">
                <a16:creationId xmlns:a16="http://schemas.microsoft.com/office/drawing/2014/main" id="{91FD4BA9-57D6-43A4-FEC8-E97D9835E13D}"/>
              </a:ext>
            </a:extLst>
          </p:cNvPr>
          <p:cNvSpPr>
            <a:spLocks noGrp="1"/>
          </p:cNvSpPr>
          <p:nvPr>
            <p:ph idx="1"/>
          </p:nvPr>
        </p:nvSpPr>
        <p:spPr>
          <a:xfrm>
            <a:off x="838200" y="1823766"/>
            <a:ext cx="10515600" cy="693389"/>
          </a:xfrm>
        </p:spPr>
        <p:txBody>
          <a:bodyPr/>
          <a:lstStyle/>
          <a:p>
            <a:pPr marL="0" indent="0">
              <a:buNone/>
            </a:pPr>
            <a:r>
              <a:rPr lang="fr-FR" sz="2000" i="1" dirty="0"/>
              <a:t>En français, il y a du féminin et du masculin. Pour vous c’est…  </a:t>
            </a:r>
            <a:r>
              <a:rPr lang="fr-FR" sz="2000" dirty="0"/>
              <a:t>(158 réponses A1-A2)</a:t>
            </a:r>
          </a:p>
          <a:p>
            <a:pPr marL="0" indent="0">
              <a:buNone/>
            </a:pPr>
            <a:endParaRPr lang="fr-FR" dirty="0"/>
          </a:p>
        </p:txBody>
      </p:sp>
      <p:graphicFrame>
        <p:nvGraphicFramePr>
          <p:cNvPr id="5" name="Graphique 4">
            <a:extLst>
              <a:ext uri="{FF2B5EF4-FFF2-40B4-BE49-F238E27FC236}">
                <a16:creationId xmlns:a16="http://schemas.microsoft.com/office/drawing/2014/main" id="{49C58CB7-FD00-B322-8A3F-DC2971A8C22C}"/>
              </a:ext>
            </a:extLst>
          </p:cNvPr>
          <p:cNvGraphicFramePr/>
          <p:nvPr/>
        </p:nvGraphicFramePr>
        <p:xfrm>
          <a:off x="1562100" y="2387599"/>
          <a:ext cx="8432800" cy="418339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E02BB16-8576-CCC2-0ABE-7CEFD4892C3B}"/>
              </a:ext>
            </a:extLst>
          </p:cNvPr>
          <p:cNvSpPr/>
          <p:nvPr/>
        </p:nvSpPr>
        <p:spPr>
          <a:xfrm>
            <a:off x="838200" y="5115339"/>
            <a:ext cx="9856304" cy="1242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53576194"/>
      </p:ext>
    </p:extLst>
  </p:cSld>
  <p:clrMapOvr>
    <a:masterClrMapping/>
  </p:clrMapOvr>
  <mc:AlternateContent xmlns:mc="http://schemas.openxmlformats.org/markup-compatibility/2006" xmlns:p14="http://schemas.microsoft.com/office/powerpoint/2010/main">
    <mc:Choice Requires="p14">
      <p:transition spd="slow" p14:dur="2000" advTm="23595"/>
    </mc:Choice>
    <mc:Fallback xmlns="">
      <p:transition spd="slow" advTm="2359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C007A-D9BB-6A3D-1838-00FBB72D27DB}"/>
              </a:ext>
            </a:extLst>
          </p:cNvPr>
          <p:cNvSpPr>
            <a:spLocks noGrp="1"/>
          </p:cNvSpPr>
          <p:nvPr>
            <p:ph type="title"/>
          </p:nvPr>
        </p:nvSpPr>
        <p:spPr/>
        <p:txBody>
          <a:bodyPr>
            <a:normAutofit/>
          </a:bodyPr>
          <a:lstStyle/>
          <a:p>
            <a:r>
              <a:rPr lang="fr-FR" dirty="0"/>
              <a:t>Des représentations partagées</a:t>
            </a:r>
          </a:p>
        </p:txBody>
      </p:sp>
      <p:sp>
        <p:nvSpPr>
          <p:cNvPr id="3" name="Espace réservé du contenu 2">
            <a:extLst>
              <a:ext uri="{FF2B5EF4-FFF2-40B4-BE49-F238E27FC236}">
                <a16:creationId xmlns:a16="http://schemas.microsoft.com/office/drawing/2014/main" id="{91FD4BA9-57D6-43A4-FEC8-E97D9835E13D}"/>
              </a:ext>
            </a:extLst>
          </p:cNvPr>
          <p:cNvSpPr>
            <a:spLocks noGrp="1"/>
          </p:cNvSpPr>
          <p:nvPr>
            <p:ph idx="1"/>
          </p:nvPr>
        </p:nvSpPr>
        <p:spPr>
          <a:xfrm>
            <a:off x="838200" y="1823766"/>
            <a:ext cx="10515600" cy="693389"/>
          </a:xfrm>
        </p:spPr>
        <p:txBody>
          <a:bodyPr/>
          <a:lstStyle/>
          <a:p>
            <a:pPr marL="0" indent="0">
              <a:buNone/>
            </a:pPr>
            <a:r>
              <a:rPr lang="fr-FR" sz="2000" i="1" dirty="0"/>
              <a:t>En français, il y a du féminin et du masculin. Pour vous c’est…  </a:t>
            </a:r>
            <a:r>
              <a:rPr lang="fr-FR" sz="2000" dirty="0"/>
              <a:t>(158 réponses A1-A2)</a:t>
            </a:r>
          </a:p>
          <a:p>
            <a:pPr marL="0" indent="0">
              <a:buNone/>
            </a:pPr>
            <a:endParaRPr lang="fr-FR" dirty="0"/>
          </a:p>
        </p:txBody>
      </p:sp>
      <p:graphicFrame>
        <p:nvGraphicFramePr>
          <p:cNvPr id="5" name="Graphique 4">
            <a:extLst>
              <a:ext uri="{FF2B5EF4-FFF2-40B4-BE49-F238E27FC236}">
                <a16:creationId xmlns:a16="http://schemas.microsoft.com/office/drawing/2014/main" id="{49C58CB7-FD00-B322-8A3F-DC2971A8C22C}"/>
              </a:ext>
            </a:extLst>
          </p:cNvPr>
          <p:cNvGraphicFramePr/>
          <p:nvPr/>
        </p:nvGraphicFramePr>
        <p:xfrm>
          <a:off x="1562100" y="2387599"/>
          <a:ext cx="8432800" cy="4183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250504"/>
      </p:ext>
    </p:extLst>
  </p:cSld>
  <p:clrMapOvr>
    <a:masterClrMapping/>
  </p:clrMapOvr>
  <mc:AlternateContent xmlns:mc="http://schemas.openxmlformats.org/markup-compatibility/2006" xmlns:p14="http://schemas.microsoft.com/office/powerpoint/2010/main">
    <mc:Choice Requires="p14">
      <p:transition spd="slow" p14:dur="2000" advTm="52693"/>
    </mc:Choice>
    <mc:Fallback xmlns="">
      <p:transition spd="slow" advTm="5269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5DFD2-D2AD-06A9-2A81-B0E6659CA8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30D4F5-5938-26CF-985C-8259DBD40FB7}"/>
              </a:ext>
            </a:extLst>
          </p:cNvPr>
          <p:cNvSpPr>
            <a:spLocks noGrp="1"/>
          </p:cNvSpPr>
          <p:nvPr>
            <p:ph type="title"/>
          </p:nvPr>
        </p:nvSpPr>
        <p:spPr/>
        <p:txBody>
          <a:bodyPr>
            <a:normAutofit/>
          </a:bodyPr>
          <a:lstStyle/>
          <a:p>
            <a:r>
              <a:rPr lang="fr-FR" dirty="0"/>
              <a:t>Sur l’invisibilisation des femmes</a:t>
            </a:r>
          </a:p>
        </p:txBody>
      </p:sp>
      <p:sp>
        <p:nvSpPr>
          <p:cNvPr id="6" name="Espace réservé du contenu 5">
            <a:extLst>
              <a:ext uri="{FF2B5EF4-FFF2-40B4-BE49-F238E27FC236}">
                <a16:creationId xmlns:a16="http://schemas.microsoft.com/office/drawing/2014/main" id="{740EBDB1-C9A7-A9A2-75E5-5404A7FF7E1D}"/>
              </a:ext>
            </a:extLst>
          </p:cNvPr>
          <p:cNvSpPr>
            <a:spLocks noGrp="1"/>
          </p:cNvSpPr>
          <p:nvPr>
            <p:ph idx="1"/>
          </p:nvPr>
        </p:nvSpPr>
        <p:spPr/>
        <p:txBody>
          <a:bodyPr/>
          <a:lstStyle/>
          <a:p>
            <a:pPr marL="0" indent="0" algn="just" rtl="0">
              <a:buNone/>
            </a:pPr>
            <a:r>
              <a:rPr lang="fr-FR" sz="2400" b="0" i="0" u="none" strike="noStrike" dirty="0">
                <a:solidFill>
                  <a:srgbClr val="000000"/>
                </a:solidFill>
                <a:effectLst/>
              </a:rPr>
              <a:t>« mais aussi je pense que il y a heu quelques exceptions comme oui la langue française est un peu sexiste. Par exemple quand on parle des gens où il y a quatre femmes mais si on ajoute un seul homme donc </a:t>
            </a:r>
            <a:r>
              <a:rPr lang="fr-FR" sz="2400" b="0" i="0" u="none" strike="noStrike" dirty="0">
                <a:solidFill>
                  <a:srgbClr val="000000"/>
                </a:solidFill>
                <a:effectLst/>
                <a:highlight>
                  <a:srgbClr val="FFFF00"/>
                </a:highlight>
              </a:rPr>
              <a:t>on parle le pronom de “ils”. </a:t>
            </a:r>
            <a:r>
              <a:rPr lang="fr-FR" sz="2400" b="0" i="0" u="none" strike="noStrike" dirty="0">
                <a:solidFill>
                  <a:srgbClr val="000000"/>
                </a:solidFill>
                <a:effectLst/>
              </a:rPr>
              <a:t>Peut-être ça me parait un peu sexiste parce que </a:t>
            </a:r>
            <a:r>
              <a:rPr lang="fr-FR" sz="2400" b="0" i="0" u="none" strike="noStrike" dirty="0">
                <a:solidFill>
                  <a:srgbClr val="000000"/>
                </a:solidFill>
                <a:effectLst/>
                <a:highlight>
                  <a:srgbClr val="FFFF00"/>
                </a:highlight>
              </a:rPr>
              <a:t>on ne parle pas de la quantité mais on compte juste un homme </a:t>
            </a:r>
            <a:r>
              <a:rPr lang="fr-FR" sz="2400" b="0" i="0" u="none" strike="noStrike" dirty="0">
                <a:solidFill>
                  <a:srgbClr val="000000"/>
                </a:solidFill>
                <a:effectLst/>
              </a:rPr>
              <a:t>» (P4, femme) </a:t>
            </a:r>
          </a:p>
          <a:p>
            <a:pPr algn="just" rtl="0"/>
            <a:endParaRPr lang="fr-FR" b="0" dirty="0">
              <a:effectLst/>
            </a:endParaRPr>
          </a:p>
        </p:txBody>
      </p:sp>
    </p:spTree>
    <p:extLst>
      <p:ext uri="{BB962C8B-B14F-4D97-AF65-F5344CB8AC3E}">
        <p14:creationId xmlns:p14="http://schemas.microsoft.com/office/powerpoint/2010/main" val="1825267203"/>
      </p:ext>
    </p:extLst>
  </p:cSld>
  <p:clrMapOvr>
    <a:masterClrMapping/>
  </p:clrMapOvr>
  <mc:AlternateContent xmlns:mc="http://schemas.openxmlformats.org/markup-compatibility/2006" xmlns:p14="http://schemas.microsoft.com/office/powerpoint/2010/main">
    <mc:Choice Requires="p14">
      <p:transition spd="slow" p14:dur="2000" advTm="52693"/>
    </mc:Choice>
    <mc:Fallback xmlns="">
      <p:transition spd="slow" advTm="526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E89CB-97B0-C8A7-1749-E5C300FF725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B58BA2D-178A-DA0A-7A1E-B978027B8371}"/>
              </a:ext>
            </a:extLst>
          </p:cNvPr>
          <p:cNvSpPr>
            <a:spLocks noGrp="1"/>
          </p:cNvSpPr>
          <p:nvPr>
            <p:ph type="title"/>
          </p:nvPr>
        </p:nvSpPr>
        <p:spPr/>
        <p:txBody>
          <a:bodyPr>
            <a:normAutofit/>
          </a:bodyPr>
          <a:lstStyle/>
          <a:p>
            <a:r>
              <a:rPr lang="fr-FR" dirty="0"/>
              <a:t>Sur la binarisation de la langue</a:t>
            </a:r>
          </a:p>
        </p:txBody>
      </p:sp>
      <p:sp>
        <p:nvSpPr>
          <p:cNvPr id="6" name="Espace réservé du contenu 5">
            <a:extLst>
              <a:ext uri="{FF2B5EF4-FFF2-40B4-BE49-F238E27FC236}">
                <a16:creationId xmlns:a16="http://schemas.microsoft.com/office/drawing/2014/main" id="{4D137DAC-253A-E48F-F3E5-3442A8E216DC}"/>
              </a:ext>
            </a:extLst>
          </p:cNvPr>
          <p:cNvSpPr>
            <a:spLocks noGrp="1"/>
          </p:cNvSpPr>
          <p:nvPr>
            <p:ph idx="1"/>
          </p:nvPr>
        </p:nvSpPr>
        <p:spPr/>
        <p:txBody>
          <a:bodyPr/>
          <a:lstStyle/>
          <a:p>
            <a:pPr marL="0" indent="0" algn="just" rtl="0">
              <a:buNone/>
            </a:pPr>
            <a:r>
              <a:rPr lang="fr-FR" sz="2400" dirty="0" err="1">
                <a:solidFill>
                  <a:srgbClr val="000000"/>
                </a:solidFill>
              </a:rPr>
              <a:t>Apprenant·e</a:t>
            </a:r>
            <a:r>
              <a:rPr lang="fr-FR" sz="2400" dirty="0">
                <a:solidFill>
                  <a:srgbClr val="000000"/>
                </a:solidFill>
              </a:rPr>
              <a:t> </a:t>
            </a:r>
            <a:r>
              <a:rPr lang="fr-FR" sz="2400" b="0" i="0" u="none" strike="noStrike" dirty="0">
                <a:solidFill>
                  <a:srgbClr val="000000"/>
                </a:solidFill>
                <a:effectLst/>
              </a:rPr>
              <a:t>- Et heu </a:t>
            </a:r>
            <a:r>
              <a:rPr lang="fr-FR" sz="2400" b="0" i="0" u="none" strike="noStrike" dirty="0">
                <a:solidFill>
                  <a:srgbClr val="000000"/>
                </a:solidFill>
                <a:effectLst/>
                <a:highlight>
                  <a:srgbClr val="FFFF00"/>
                </a:highlight>
              </a:rPr>
              <a:t>comme une personne queer</a:t>
            </a:r>
            <a:r>
              <a:rPr lang="fr-FR" sz="2400" b="0" i="0" u="none" strike="noStrike" dirty="0">
                <a:solidFill>
                  <a:srgbClr val="000000"/>
                </a:solidFill>
                <a:effectLst/>
              </a:rPr>
              <a:t>, je pense que c’est exclusif. </a:t>
            </a:r>
            <a:endParaRPr lang="fr-FR" sz="2400" b="0" dirty="0">
              <a:effectLst/>
            </a:endParaRPr>
          </a:p>
          <a:p>
            <a:pPr marL="0" indent="0" algn="just" rtl="0">
              <a:buNone/>
            </a:pPr>
            <a:r>
              <a:rPr lang="fr-FR" sz="2400" dirty="0">
                <a:solidFill>
                  <a:srgbClr val="000000"/>
                </a:solidFill>
              </a:rPr>
              <a:t>Chercheuse </a:t>
            </a:r>
            <a:r>
              <a:rPr lang="fr-FR" sz="2400" b="0" i="0" u="none" strike="noStrike" dirty="0">
                <a:solidFill>
                  <a:srgbClr val="000000"/>
                </a:solidFill>
                <a:effectLst/>
              </a:rPr>
              <a:t>- Ouais ? </a:t>
            </a:r>
            <a:endParaRPr lang="fr-FR" sz="2400" b="0" dirty="0">
              <a:effectLst/>
            </a:endParaRPr>
          </a:p>
          <a:p>
            <a:pPr marL="0" indent="0" algn="just" rtl="0">
              <a:buNone/>
            </a:pPr>
            <a:r>
              <a:rPr lang="fr-FR" sz="2400" dirty="0" err="1">
                <a:solidFill>
                  <a:srgbClr val="000000"/>
                </a:solidFill>
              </a:rPr>
              <a:t>Apprenant·e</a:t>
            </a:r>
            <a:r>
              <a:rPr lang="fr-FR" sz="2400" dirty="0">
                <a:solidFill>
                  <a:srgbClr val="000000"/>
                </a:solidFill>
              </a:rPr>
              <a:t> </a:t>
            </a:r>
            <a:r>
              <a:rPr lang="fr-FR" sz="2400" b="0" i="0" u="none" strike="noStrike" dirty="0">
                <a:solidFill>
                  <a:srgbClr val="000000"/>
                </a:solidFill>
                <a:effectLst/>
              </a:rPr>
              <a:t>- Parce que </a:t>
            </a:r>
            <a:r>
              <a:rPr lang="fr-FR" sz="2400" b="0" i="0" u="none" strike="noStrike" dirty="0">
                <a:solidFill>
                  <a:srgbClr val="000000"/>
                </a:solidFill>
                <a:effectLst/>
                <a:highlight>
                  <a:srgbClr val="FFFF00"/>
                </a:highlight>
              </a:rPr>
              <a:t>je ne veux pas utiliser les termes féminins ou masculins mais je dois</a:t>
            </a:r>
            <a:r>
              <a:rPr lang="fr-FR" sz="2400" b="0" i="0" u="none" strike="noStrike" dirty="0">
                <a:solidFill>
                  <a:srgbClr val="000000"/>
                </a:solidFill>
                <a:effectLst/>
              </a:rPr>
              <a:t>… donc c’est pas bien. Et aussi utilisation de </a:t>
            </a:r>
            <a:r>
              <a:rPr lang="fr-FR" sz="2400" b="0" i="0" u="none" strike="noStrike" dirty="0">
                <a:solidFill>
                  <a:srgbClr val="000000"/>
                </a:solidFill>
                <a:effectLst/>
                <a:highlight>
                  <a:srgbClr val="FFFF00"/>
                </a:highlight>
              </a:rPr>
              <a:t>« ils » </a:t>
            </a:r>
            <a:r>
              <a:rPr lang="fr-FR" sz="2400" b="0" i="0" u="none" strike="noStrike" dirty="0">
                <a:solidFill>
                  <a:srgbClr val="000000"/>
                </a:solidFill>
                <a:effectLst/>
              </a:rPr>
              <a:t>au lieu de « elles » quand on parle de plusieurs femmes et un homme est très </a:t>
            </a:r>
            <a:r>
              <a:rPr lang="fr-FR" sz="2400" b="0" i="0" u="none" strike="noStrike" dirty="0" err="1">
                <a:solidFill>
                  <a:srgbClr val="000000"/>
                </a:solidFill>
                <a:effectLst/>
              </a:rPr>
              <a:t>colérant</a:t>
            </a:r>
            <a:r>
              <a:rPr lang="fr-FR" sz="2400" b="0" i="0" u="none" strike="noStrike" dirty="0">
                <a:solidFill>
                  <a:srgbClr val="000000"/>
                </a:solidFill>
                <a:effectLst/>
              </a:rPr>
              <a:t>. </a:t>
            </a:r>
            <a:endParaRPr lang="fr-FR" sz="2400" b="0" dirty="0">
              <a:effectLst/>
            </a:endParaRPr>
          </a:p>
          <a:p>
            <a:pPr marL="0" indent="0" algn="just" rtl="0">
              <a:buNone/>
            </a:pPr>
            <a:r>
              <a:rPr lang="fr-FR" sz="2400" b="0" i="0" u="none" strike="noStrike" dirty="0">
                <a:solidFill>
                  <a:srgbClr val="000000"/>
                </a:solidFill>
                <a:effectLst/>
              </a:rPr>
              <a:t>(entretien 3) </a:t>
            </a:r>
            <a:endParaRPr lang="fr-FR" sz="2400" b="0" dirty="0">
              <a:effectLst/>
            </a:endParaRPr>
          </a:p>
          <a:p>
            <a:pPr marL="0" indent="0">
              <a:buNone/>
            </a:pPr>
            <a:endParaRPr lang="fr-FR" b="0" dirty="0">
              <a:effectLst/>
            </a:endParaRPr>
          </a:p>
        </p:txBody>
      </p:sp>
    </p:spTree>
    <p:extLst>
      <p:ext uri="{BB962C8B-B14F-4D97-AF65-F5344CB8AC3E}">
        <p14:creationId xmlns:p14="http://schemas.microsoft.com/office/powerpoint/2010/main" val="1150945712"/>
      </p:ext>
    </p:extLst>
  </p:cSld>
  <p:clrMapOvr>
    <a:masterClrMapping/>
  </p:clrMapOvr>
  <mc:AlternateContent xmlns:mc="http://schemas.openxmlformats.org/markup-compatibility/2006" xmlns:p14="http://schemas.microsoft.com/office/powerpoint/2010/main">
    <mc:Choice Requires="p14">
      <p:transition spd="slow" p14:dur="2000" advTm="52693"/>
    </mc:Choice>
    <mc:Fallback xmlns="">
      <p:transition spd="slow" advTm="5269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B75E7-CF89-A51F-5004-F0A3F4DC892F}"/>
              </a:ext>
            </a:extLst>
          </p:cNvPr>
          <p:cNvSpPr>
            <a:spLocks noGrp="1"/>
          </p:cNvSpPr>
          <p:nvPr>
            <p:ph type="title"/>
          </p:nvPr>
        </p:nvSpPr>
        <p:spPr>
          <a:xfrm>
            <a:off x="518160" y="777992"/>
            <a:ext cx="11155680" cy="1463040"/>
          </a:xfrm>
        </p:spPr>
        <p:txBody>
          <a:bodyPr/>
          <a:lstStyle/>
          <a:p>
            <a:r>
              <a:rPr lang="fr-FR" dirty="0"/>
              <a:t>Des différences genrées</a:t>
            </a:r>
          </a:p>
        </p:txBody>
      </p:sp>
      <p:pic>
        <p:nvPicPr>
          <p:cNvPr id="4" name="Espace réservé du contenu 3" descr="Une image contenant texte, capture d’écran, diagramme, Police&#10;&#10;Description générée automatiquement">
            <a:extLst>
              <a:ext uri="{FF2B5EF4-FFF2-40B4-BE49-F238E27FC236}">
                <a16:creationId xmlns:a16="http://schemas.microsoft.com/office/drawing/2014/main" id="{6F76A694-C286-49A2-AF07-79EEB1703F8F}"/>
              </a:ext>
            </a:extLst>
          </p:cNvPr>
          <p:cNvPicPr>
            <a:picLocks noGrp="1" noChangeAspect="1"/>
          </p:cNvPicPr>
          <p:nvPr>
            <p:ph idx="1"/>
          </p:nvPr>
        </p:nvPicPr>
        <p:blipFill>
          <a:blip r:embed="rId3"/>
          <a:stretch/>
        </p:blipFill>
        <p:spPr>
          <a:xfrm>
            <a:off x="1573741" y="1653435"/>
            <a:ext cx="9044518" cy="5101369"/>
          </a:xfrm>
          <a:prstGeom prst="rect">
            <a:avLst/>
          </a:prstGeom>
        </p:spPr>
      </p:pic>
    </p:spTree>
    <p:extLst>
      <p:ext uri="{BB962C8B-B14F-4D97-AF65-F5344CB8AC3E}">
        <p14:creationId xmlns:p14="http://schemas.microsoft.com/office/powerpoint/2010/main" val="1734752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D9A83C-61EE-54FE-2F04-2B756F172D7C}"/>
              </a:ext>
            </a:extLst>
          </p:cNvPr>
          <p:cNvSpPr>
            <a:spLocks noGrp="1"/>
          </p:cNvSpPr>
          <p:nvPr>
            <p:ph type="title"/>
          </p:nvPr>
        </p:nvSpPr>
        <p:spPr/>
        <p:txBody>
          <a:bodyPr/>
          <a:lstStyle/>
          <a:p>
            <a:r>
              <a:rPr lang="fr-FR" dirty="0"/>
              <a:t>Des discours (rares) de refus</a:t>
            </a:r>
          </a:p>
        </p:txBody>
      </p:sp>
      <p:sp>
        <p:nvSpPr>
          <p:cNvPr id="3" name="Espace réservé du contenu 2">
            <a:extLst>
              <a:ext uri="{FF2B5EF4-FFF2-40B4-BE49-F238E27FC236}">
                <a16:creationId xmlns:a16="http://schemas.microsoft.com/office/drawing/2014/main" id="{C5DE3014-5705-F1A6-9DF5-82D305858110}"/>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810709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6CA4E5-7AA0-A16D-1EFC-8FB759A1B04F}"/>
              </a:ext>
            </a:extLst>
          </p:cNvPr>
          <p:cNvSpPr>
            <a:spLocks noGrp="1"/>
          </p:cNvSpPr>
          <p:nvPr>
            <p:ph type="title"/>
          </p:nvPr>
        </p:nvSpPr>
        <p:spPr>
          <a:xfrm>
            <a:off x="422736" y="1270021"/>
            <a:ext cx="4888228" cy="3573516"/>
          </a:xfrm>
        </p:spPr>
        <p:txBody>
          <a:bodyPr vert="horz" lIns="91440" tIns="45720" rIns="91440" bIns="45720" rtlCol="0" anchor="b">
            <a:normAutofit fontScale="90000"/>
          </a:bodyPr>
          <a:lstStyle/>
          <a:p>
            <a:r>
              <a:rPr lang="fr-FR" sz="4600" kern="1200" dirty="0">
                <a:solidFill>
                  <a:schemeClr val="tx1"/>
                </a:solidFill>
                <a:latin typeface="+mj-lt"/>
                <a:ea typeface="+mj-ea"/>
                <a:cs typeface="+mj-cs"/>
              </a:rPr>
              <a:t>Accord au pluriel pour un groupe mixte </a:t>
            </a:r>
            <a:br>
              <a:rPr lang="fr-FR" sz="4600" kern="1200" dirty="0">
                <a:solidFill>
                  <a:schemeClr val="tx1"/>
                </a:solidFill>
                <a:latin typeface="+mj-lt"/>
                <a:ea typeface="+mj-ea"/>
                <a:cs typeface="+mj-cs"/>
              </a:rPr>
            </a:br>
            <a:br>
              <a:rPr lang="fr-FR" sz="4600" kern="1200" dirty="0">
                <a:solidFill>
                  <a:schemeClr val="tx1"/>
                </a:solidFill>
                <a:latin typeface="+mj-lt"/>
                <a:ea typeface="+mj-ea"/>
                <a:cs typeface="+mj-cs"/>
              </a:rPr>
            </a:br>
            <a:r>
              <a:rPr lang="fr-FR" sz="4600" kern="1200" dirty="0">
                <a:solidFill>
                  <a:schemeClr val="tx1"/>
                </a:solidFill>
                <a:latin typeface="+mj-lt"/>
                <a:ea typeface="+mj-ea"/>
                <a:cs typeface="+mj-cs"/>
              </a:rPr>
              <a:t>(questionnaire A1)</a:t>
            </a:r>
          </a:p>
        </p:txBody>
      </p:sp>
      <p:pic>
        <p:nvPicPr>
          <p:cNvPr id="4" name="Image 3">
            <a:extLst>
              <a:ext uri="{FF2B5EF4-FFF2-40B4-BE49-F238E27FC236}">
                <a16:creationId xmlns:a16="http://schemas.microsoft.com/office/drawing/2014/main" id="{8E078299-E82A-C1F4-6E8C-39FBC60299BF}"/>
              </a:ext>
            </a:extLst>
          </p:cNvPr>
          <p:cNvPicPr>
            <a:picLocks noChangeAspect="1"/>
          </p:cNvPicPr>
          <p:nvPr/>
        </p:nvPicPr>
        <p:blipFill rotWithShape="1">
          <a:blip r:embed="rId3"/>
          <a:srcRect r="2" b="1301"/>
          <a:stretch/>
        </p:blipFill>
        <p:spPr>
          <a:xfrm>
            <a:off x="5310964" y="-1"/>
            <a:ext cx="6881036" cy="6860253"/>
          </a:xfrm>
          <a:prstGeom prst="rect">
            <a:avLst/>
          </a:prstGeom>
        </p:spPr>
      </p:pic>
    </p:spTree>
    <p:extLst>
      <p:ext uri="{BB962C8B-B14F-4D97-AF65-F5344CB8AC3E}">
        <p14:creationId xmlns:p14="http://schemas.microsoft.com/office/powerpoint/2010/main" val="756028509"/>
      </p:ext>
    </p:extLst>
  </p:cSld>
  <p:clrMapOvr>
    <a:masterClrMapping/>
  </p:clrMapOvr>
  <mc:AlternateContent xmlns:mc="http://schemas.openxmlformats.org/markup-compatibility/2006" xmlns:p14="http://schemas.microsoft.com/office/powerpoint/2010/main">
    <mc:Choice Requires="p14">
      <p:transition spd="slow" p14:dur="2000" advTm="41027"/>
    </mc:Choice>
    <mc:Fallback xmlns="">
      <p:transition spd="slow" advTm="4102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2F161F-E515-A5B8-E2EF-99792334A3AD}"/>
              </a:ext>
            </a:extLst>
          </p:cNvPr>
          <p:cNvSpPr>
            <a:spLocks noGrp="1"/>
          </p:cNvSpPr>
          <p:nvPr>
            <p:ph type="title"/>
          </p:nvPr>
        </p:nvSpPr>
        <p:spPr/>
        <p:txBody>
          <a:bodyPr/>
          <a:lstStyle/>
          <a:p>
            <a:r>
              <a:rPr lang="fr-FR" dirty="0"/>
              <a:t>Des discours (rares) de refus</a:t>
            </a:r>
          </a:p>
        </p:txBody>
      </p:sp>
      <p:sp>
        <p:nvSpPr>
          <p:cNvPr id="4" name="Bulle rectangulaire à coins arrondis 3">
            <a:extLst>
              <a:ext uri="{FF2B5EF4-FFF2-40B4-BE49-F238E27FC236}">
                <a16:creationId xmlns:a16="http://schemas.microsoft.com/office/drawing/2014/main" id="{A4DBF2FD-8EA6-4109-4AD1-5AFF38DA2182}"/>
              </a:ext>
            </a:extLst>
          </p:cNvPr>
          <p:cNvSpPr/>
          <p:nvPr/>
        </p:nvSpPr>
        <p:spPr>
          <a:xfrm>
            <a:off x="198783" y="2398643"/>
            <a:ext cx="4572000" cy="1802296"/>
          </a:xfrm>
          <a:prstGeom prst="wedgeRoundRectCallout">
            <a:avLst>
              <a:gd name="adj1" fmla="val 23748"/>
              <a:gd name="adj2" fmla="val 63970"/>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Françaises</a:t>
            </a:r>
          </a:p>
          <a:p>
            <a:pPr algn="ctr"/>
            <a:r>
              <a:rPr lang="fr-FR" dirty="0"/>
              <a:t>« En fait je sais que j'aurais dû choisir le masculin mais je ne voulais pas faire ça pour une phrase où il y a deux femmes »</a:t>
            </a:r>
          </a:p>
          <a:p>
            <a:pPr algn="ctr"/>
            <a:r>
              <a:rPr lang="fr-FR" dirty="0"/>
              <a:t>(P19, femme, A1-A2, traduit)</a:t>
            </a:r>
          </a:p>
        </p:txBody>
      </p:sp>
      <p:sp>
        <p:nvSpPr>
          <p:cNvPr id="5" name="Bulle rectangulaire à coins arrondis 4">
            <a:extLst>
              <a:ext uri="{FF2B5EF4-FFF2-40B4-BE49-F238E27FC236}">
                <a16:creationId xmlns:a16="http://schemas.microsoft.com/office/drawing/2014/main" id="{B822F106-0867-2E5E-B981-CBF90C89A84F}"/>
              </a:ext>
            </a:extLst>
          </p:cNvPr>
          <p:cNvSpPr/>
          <p:nvPr/>
        </p:nvSpPr>
        <p:spPr>
          <a:xfrm>
            <a:off x="675861" y="4625011"/>
            <a:ext cx="6341166" cy="1802296"/>
          </a:xfrm>
          <a:prstGeom prst="wedgeRoundRectCallout">
            <a:avLst>
              <a:gd name="adj1" fmla="val -3278"/>
              <a:gd name="adj2" fmla="val 63971"/>
              <a:gd name="adj3" fmla="val 1666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Français(es)</a:t>
            </a:r>
          </a:p>
          <a:p>
            <a:pPr algn="ctr"/>
            <a:r>
              <a:rPr lang="fr-FR" dirty="0"/>
              <a:t> « Je ne trouve pas juste d'utiliser la domination masculine en français donc c'était plus juste de le dire comme ça, surtout que les femmes étaient en majorité, quand l'option était présentée » </a:t>
            </a:r>
          </a:p>
          <a:p>
            <a:pPr algn="ctr"/>
            <a:r>
              <a:rPr lang="fr-FR" dirty="0"/>
              <a:t>(P27, femme, A1-A2, traduit)</a:t>
            </a:r>
          </a:p>
        </p:txBody>
      </p:sp>
      <p:sp>
        <p:nvSpPr>
          <p:cNvPr id="6" name="Bulle rectangulaire à coins arrondis 5">
            <a:extLst>
              <a:ext uri="{FF2B5EF4-FFF2-40B4-BE49-F238E27FC236}">
                <a16:creationId xmlns:a16="http://schemas.microsoft.com/office/drawing/2014/main" id="{75445DF6-6419-B5C1-74A6-EEF0B33C64B3}"/>
              </a:ext>
            </a:extLst>
          </p:cNvPr>
          <p:cNvSpPr/>
          <p:nvPr/>
        </p:nvSpPr>
        <p:spPr>
          <a:xfrm>
            <a:off x="6539949" y="2553290"/>
            <a:ext cx="4068418" cy="1802296"/>
          </a:xfrm>
          <a:prstGeom prst="wedgeRoundRectCallo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Français(es)</a:t>
            </a:r>
          </a:p>
          <a:p>
            <a:pPr algn="ctr"/>
            <a:r>
              <a:rPr lang="fr-FR" dirty="0"/>
              <a:t>« Je ne veux pas utiliser le masculin dans un groupe qui inclut des femmes.»</a:t>
            </a:r>
          </a:p>
          <a:p>
            <a:pPr algn="ctr"/>
            <a:r>
              <a:rPr lang="fr-FR" dirty="0"/>
              <a:t>(P29, femme, A1-A2, traduit)</a:t>
            </a:r>
          </a:p>
        </p:txBody>
      </p:sp>
      <p:sp>
        <p:nvSpPr>
          <p:cNvPr id="7" name="Bulle rectangulaire à coins arrondis 6">
            <a:extLst>
              <a:ext uri="{FF2B5EF4-FFF2-40B4-BE49-F238E27FC236}">
                <a16:creationId xmlns:a16="http://schemas.microsoft.com/office/drawing/2014/main" id="{A1817B47-F657-17F6-DF26-D1C765B3A7CE}"/>
              </a:ext>
            </a:extLst>
          </p:cNvPr>
          <p:cNvSpPr/>
          <p:nvPr/>
        </p:nvSpPr>
        <p:spPr>
          <a:xfrm>
            <a:off x="7924799" y="4625011"/>
            <a:ext cx="4068418" cy="1802296"/>
          </a:xfrm>
          <a:prstGeom prst="wedgeRoundRectCallout">
            <a:avLst>
              <a:gd name="adj1" fmla="val -33537"/>
              <a:gd name="adj2" fmla="val 69118"/>
              <a:gd name="adj3" fmla="val 1666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Français(es)</a:t>
            </a:r>
          </a:p>
          <a:p>
            <a:pPr algn="ctr"/>
            <a:r>
              <a:rPr lang="fr-FR" dirty="0"/>
              <a:t>« Je tiens à souligner que je m'oppose à l'ignorance de l'existence des femmes dans le groupe.»</a:t>
            </a:r>
          </a:p>
          <a:p>
            <a:pPr algn="ctr"/>
            <a:r>
              <a:rPr lang="fr-FR" dirty="0"/>
              <a:t>(P34, femme, A1-A2, traduit)</a:t>
            </a:r>
          </a:p>
        </p:txBody>
      </p:sp>
    </p:spTree>
    <p:custDataLst>
      <p:tags r:id="rId1"/>
    </p:custDataLst>
    <p:extLst>
      <p:ext uri="{BB962C8B-B14F-4D97-AF65-F5344CB8AC3E}">
        <p14:creationId xmlns:p14="http://schemas.microsoft.com/office/powerpoint/2010/main" val="3458972855"/>
      </p:ext>
    </p:extLst>
  </p:cSld>
  <p:clrMapOvr>
    <a:masterClrMapping/>
  </p:clrMapOvr>
  <mc:AlternateContent xmlns:mc="http://schemas.openxmlformats.org/markup-compatibility/2006" xmlns:p14="http://schemas.microsoft.com/office/powerpoint/2010/main">
    <mc:Choice Requires="p14">
      <p:transition spd="slow" p14:dur="2000" advTm="71051"/>
    </mc:Choice>
    <mc:Fallback xmlns="">
      <p:transition spd="slow" advTm="710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70A13-1CFF-CE64-BE78-2617CD7AECFF}"/>
              </a:ext>
            </a:extLst>
          </p:cNvPr>
          <p:cNvSpPr>
            <a:spLocks noGrp="1"/>
          </p:cNvSpPr>
          <p:nvPr>
            <p:ph type="title"/>
          </p:nvPr>
        </p:nvSpPr>
        <p:spPr>
          <a:xfrm>
            <a:off x="521208" y="978408"/>
            <a:ext cx="11149584" cy="4288536"/>
          </a:xfrm>
        </p:spPr>
        <p:txBody>
          <a:bodyPr/>
          <a:lstStyle/>
          <a:p>
            <a:r>
              <a:rPr lang="fr-FR" dirty="0"/>
              <a:t>2. Stratégies individuelles d’</a:t>
            </a:r>
            <a:r>
              <a:rPr lang="fr-FR" dirty="0" err="1"/>
              <a:t>apprenant·es</a:t>
            </a:r>
            <a:r>
              <a:rPr lang="fr-FR" dirty="0"/>
              <a:t> face à la règle du « masculin qui l’emporte »</a:t>
            </a:r>
          </a:p>
        </p:txBody>
      </p:sp>
    </p:spTree>
    <p:extLst>
      <p:ext uri="{BB962C8B-B14F-4D97-AF65-F5344CB8AC3E}">
        <p14:creationId xmlns:p14="http://schemas.microsoft.com/office/powerpoint/2010/main" val="85091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86F21-6DB7-DFFE-DEB1-A7D51C9588A6}"/>
              </a:ext>
            </a:extLst>
          </p:cNvPr>
          <p:cNvSpPr>
            <a:spLocks noGrp="1"/>
          </p:cNvSpPr>
          <p:nvPr>
            <p:ph type="title"/>
          </p:nvPr>
        </p:nvSpPr>
        <p:spPr/>
        <p:txBody>
          <a:bodyPr/>
          <a:lstStyle/>
          <a:p>
            <a:r>
              <a:rPr lang="fr-FR" dirty="0"/>
              <a:t>Contexte de recherche</a:t>
            </a:r>
          </a:p>
        </p:txBody>
      </p:sp>
      <p:sp>
        <p:nvSpPr>
          <p:cNvPr id="4" name="Espace réservé du contenu 3">
            <a:extLst>
              <a:ext uri="{FF2B5EF4-FFF2-40B4-BE49-F238E27FC236}">
                <a16:creationId xmlns:a16="http://schemas.microsoft.com/office/drawing/2014/main" id="{6329A5BE-5F3F-945B-B808-8430800E775A}"/>
              </a:ext>
            </a:extLst>
          </p:cNvPr>
          <p:cNvSpPr>
            <a:spLocks noGrp="1"/>
          </p:cNvSpPr>
          <p:nvPr>
            <p:ph sz="half" idx="1"/>
          </p:nvPr>
        </p:nvSpPr>
        <p:spPr>
          <a:xfrm>
            <a:off x="1302244" y="4141359"/>
            <a:ext cx="4495800" cy="2484699"/>
          </a:xfrm>
        </p:spPr>
        <p:txBody>
          <a:bodyPr>
            <a:normAutofit/>
          </a:bodyPr>
          <a:lstStyle/>
          <a:p>
            <a:r>
              <a:rPr lang="fr-FR" dirty="0"/>
              <a:t>Lexique : les noms n’ont pas de genre</a:t>
            </a:r>
          </a:p>
          <a:p>
            <a:r>
              <a:rPr lang="fr-FR" dirty="0"/>
              <a:t>Morphosyntaxe : pas d’accords en genre</a:t>
            </a:r>
          </a:p>
          <a:p>
            <a:r>
              <a:rPr lang="fr-FR" dirty="0"/>
              <a:t>Pronom de la 3</a:t>
            </a:r>
            <a:r>
              <a:rPr lang="fr-FR" baseline="30000" dirty="0"/>
              <a:t>ème</a:t>
            </a:r>
            <a:r>
              <a:rPr lang="fr-FR" dirty="0"/>
              <a:t> personne du singulier : O</a:t>
            </a:r>
          </a:p>
        </p:txBody>
      </p:sp>
      <p:sp>
        <p:nvSpPr>
          <p:cNvPr id="6" name="Espace réservé du contenu 5">
            <a:extLst>
              <a:ext uri="{FF2B5EF4-FFF2-40B4-BE49-F238E27FC236}">
                <a16:creationId xmlns:a16="http://schemas.microsoft.com/office/drawing/2014/main" id="{AA211484-97AB-E960-001A-4C96CE37CA53}"/>
              </a:ext>
            </a:extLst>
          </p:cNvPr>
          <p:cNvSpPr>
            <a:spLocks noGrp="1"/>
          </p:cNvSpPr>
          <p:nvPr>
            <p:ph sz="half" idx="2"/>
          </p:nvPr>
        </p:nvSpPr>
        <p:spPr>
          <a:xfrm>
            <a:off x="6393955" y="3981691"/>
            <a:ext cx="4636901" cy="3044142"/>
          </a:xfrm>
        </p:spPr>
        <p:txBody>
          <a:bodyPr>
            <a:normAutofit/>
          </a:bodyPr>
          <a:lstStyle/>
          <a:p>
            <a:r>
              <a:rPr lang="fr-FR" dirty="0"/>
              <a:t>Lexique : une distribution binaire du genre (masculin / féminin)</a:t>
            </a:r>
          </a:p>
          <a:p>
            <a:r>
              <a:rPr lang="fr-FR" dirty="0"/>
              <a:t>Morphosyntaxe : le genre est </a:t>
            </a:r>
            <a:r>
              <a:rPr lang="fr-FR" dirty="0" err="1"/>
              <a:t>hypergrammaticalisé</a:t>
            </a:r>
            <a:r>
              <a:rPr lang="fr-FR" dirty="0"/>
              <a:t> (Perry 2011: 143)</a:t>
            </a:r>
          </a:p>
          <a:p>
            <a:r>
              <a:rPr lang="fr-FR" dirty="0"/>
              <a:t>Pronoms de la 3</a:t>
            </a:r>
            <a:r>
              <a:rPr lang="fr-FR" baseline="30000" dirty="0"/>
              <a:t>ème</a:t>
            </a:r>
            <a:r>
              <a:rPr lang="fr-FR" dirty="0"/>
              <a:t> personne du singulier : IL, ELLE, ON, [IEL]</a:t>
            </a:r>
          </a:p>
        </p:txBody>
      </p:sp>
      <p:sp>
        <p:nvSpPr>
          <p:cNvPr id="7" name="Rectangle : coins arrondis 6">
            <a:extLst>
              <a:ext uri="{FF2B5EF4-FFF2-40B4-BE49-F238E27FC236}">
                <a16:creationId xmlns:a16="http://schemas.microsoft.com/office/drawing/2014/main" id="{EFF3E881-8F6D-FFFB-ACDB-3FC5B718CA29}"/>
              </a:ext>
            </a:extLst>
          </p:cNvPr>
          <p:cNvSpPr/>
          <p:nvPr/>
        </p:nvSpPr>
        <p:spPr>
          <a:xfrm>
            <a:off x="1325198" y="2271014"/>
            <a:ext cx="4449891" cy="150233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b="1" dirty="0">
                <a:latin typeface="+mj-lt"/>
              </a:rPr>
              <a:t>Une langue première dans laquelle le genre n’est pas grammaticalisé : </a:t>
            </a:r>
          </a:p>
          <a:p>
            <a:pPr algn="ctr"/>
            <a:r>
              <a:rPr lang="fr-FR" sz="2400" b="1" dirty="0">
                <a:latin typeface="+mj-lt"/>
              </a:rPr>
              <a:t>le turc</a:t>
            </a:r>
          </a:p>
        </p:txBody>
      </p:sp>
      <p:sp>
        <p:nvSpPr>
          <p:cNvPr id="8" name="Rectangle : coins arrondis 7">
            <a:extLst>
              <a:ext uri="{FF2B5EF4-FFF2-40B4-BE49-F238E27FC236}">
                <a16:creationId xmlns:a16="http://schemas.microsoft.com/office/drawing/2014/main" id="{2F7EA984-45EF-30CC-4071-E05214BB410C}"/>
              </a:ext>
            </a:extLst>
          </p:cNvPr>
          <p:cNvSpPr/>
          <p:nvPr/>
        </p:nvSpPr>
        <p:spPr>
          <a:xfrm>
            <a:off x="6737822" y="2271014"/>
            <a:ext cx="3808071" cy="150233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lgn="ctr">
              <a:buNone/>
            </a:pPr>
            <a:r>
              <a:rPr lang="fr-FR" sz="2400" b="1" dirty="0">
                <a:latin typeface="+mj-lt"/>
              </a:rPr>
              <a:t>Une langue-cible dans laquelle le genre est grammaticalisé : </a:t>
            </a:r>
          </a:p>
          <a:p>
            <a:pPr marL="0" indent="0" algn="ctr">
              <a:buNone/>
            </a:pPr>
            <a:r>
              <a:rPr lang="fr-FR" sz="2400" b="1" dirty="0">
                <a:latin typeface="+mj-lt"/>
              </a:rPr>
              <a:t>le français</a:t>
            </a:r>
          </a:p>
        </p:txBody>
      </p:sp>
    </p:spTree>
    <p:extLst>
      <p:ext uri="{BB962C8B-B14F-4D97-AF65-F5344CB8AC3E}">
        <p14:creationId xmlns:p14="http://schemas.microsoft.com/office/powerpoint/2010/main" val="145268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714816-E908-88F2-7632-03ACA2209D76}"/>
              </a:ext>
            </a:extLst>
          </p:cNvPr>
          <p:cNvSpPr>
            <a:spLocks noGrp="1"/>
          </p:cNvSpPr>
          <p:nvPr>
            <p:ph type="title"/>
          </p:nvPr>
        </p:nvSpPr>
        <p:spPr/>
        <p:txBody>
          <a:bodyPr>
            <a:normAutofit/>
          </a:bodyPr>
          <a:lstStyle/>
          <a:p>
            <a:r>
              <a:rPr lang="fr-FR" dirty="0"/>
              <a:t>Stratégie de contournement</a:t>
            </a:r>
          </a:p>
        </p:txBody>
      </p:sp>
      <p:sp>
        <p:nvSpPr>
          <p:cNvPr id="3" name="Espace réservé du contenu 2">
            <a:extLst>
              <a:ext uri="{FF2B5EF4-FFF2-40B4-BE49-F238E27FC236}">
                <a16:creationId xmlns:a16="http://schemas.microsoft.com/office/drawing/2014/main" id="{F9412DAB-E386-722F-63F0-329290BC7076}"/>
              </a:ext>
            </a:extLst>
          </p:cNvPr>
          <p:cNvSpPr>
            <a:spLocks noGrp="1"/>
          </p:cNvSpPr>
          <p:nvPr>
            <p:ph idx="1"/>
          </p:nvPr>
        </p:nvSpPr>
        <p:spPr/>
        <p:txBody>
          <a:bodyPr>
            <a:normAutofit/>
          </a:bodyPr>
          <a:lstStyle/>
          <a:p>
            <a:pPr marL="0" indent="0">
              <a:buNone/>
            </a:pPr>
            <a:r>
              <a:rPr lang="fr-FR" sz="2200" dirty="0">
                <a:solidFill>
                  <a:srgbClr val="000000"/>
                </a:solidFill>
              </a:rPr>
              <a:t>C</a:t>
            </a:r>
            <a:r>
              <a:rPr lang="fr-FR" sz="2200" b="0" i="0" u="none" strike="noStrike" dirty="0">
                <a:solidFill>
                  <a:srgbClr val="000000"/>
                </a:solidFill>
                <a:effectLst/>
              </a:rPr>
              <a:t>’était la première fois que je me souviens rendue compte que dans un phrase on accepte pas qu’il y a une majorité de femmes mais il y a un homme et ça suffit// c’est pas logique !/ […] </a:t>
            </a:r>
          </a:p>
          <a:p>
            <a:pPr marL="0" indent="0">
              <a:buNone/>
            </a:pPr>
            <a:r>
              <a:rPr lang="fr-FR" sz="2200" b="0" i="0" u="none" strike="noStrike" dirty="0">
                <a:solidFill>
                  <a:srgbClr val="000000"/>
                </a:solidFill>
                <a:effectLst/>
              </a:rPr>
              <a:t>Après ça </a:t>
            </a:r>
            <a:r>
              <a:rPr lang="fr-FR" sz="2200" b="0" i="0" u="none" strike="noStrike" dirty="0">
                <a:solidFill>
                  <a:srgbClr val="000000"/>
                </a:solidFill>
                <a:effectLst/>
                <a:highlight>
                  <a:srgbClr val="FFFF00"/>
                </a:highlight>
              </a:rPr>
              <a:t>j’ai commencé à dire « les trois femmes et un homme ont commencé à blablabla » </a:t>
            </a:r>
            <a:r>
              <a:rPr lang="fr-FR" sz="2200" b="0" i="0" u="none" strike="noStrike" dirty="0">
                <a:solidFill>
                  <a:srgbClr val="000000"/>
                </a:solidFill>
                <a:effectLst/>
              </a:rPr>
              <a:t>(</a:t>
            </a:r>
            <a:r>
              <a:rPr lang="fr-FR" sz="2200" b="0" i="1" u="none" strike="noStrike" dirty="0">
                <a:solidFill>
                  <a:srgbClr val="000000"/>
                </a:solidFill>
                <a:effectLst/>
              </a:rPr>
              <a:t>rires</a:t>
            </a:r>
            <a:r>
              <a:rPr lang="fr-FR" sz="2200" b="0" i="0" u="none" strike="noStrike" dirty="0">
                <a:solidFill>
                  <a:srgbClr val="000000"/>
                </a:solidFill>
                <a:effectLst/>
              </a:rPr>
              <a:t>) j’ai commencé à faire ça</a:t>
            </a:r>
          </a:p>
          <a:p>
            <a:pPr marL="0" indent="0">
              <a:buNone/>
            </a:pPr>
            <a:r>
              <a:rPr lang="fr-FR" sz="2200" b="0" i="0" u="none" strike="noStrike" dirty="0">
                <a:solidFill>
                  <a:srgbClr val="000000"/>
                </a:solidFill>
                <a:effectLst/>
              </a:rPr>
              <a:t>(P8, femme)</a:t>
            </a:r>
            <a:endParaRPr lang="fr-FR" sz="2200" dirty="0"/>
          </a:p>
        </p:txBody>
      </p:sp>
    </p:spTree>
    <p:extLst>
      <p:ext uri="{BB962C8B-B14F-4D97-AF65-F5344CB8AC3E}">
        <p14:creationId xmlns:p14="http://schemas.microsoft.com/office/powerpoint/2010/main" val="3927354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13B2C-8E1F-A221-6A36-16C49F26868D}"/>
              </a:ext>
            </a:extLst>
          </p:cNvPr>
          <p:cNvSpPr>
            <a:spLocks noGrp="1"/>
          </p:cNvSpPr>
          <p:nvPr>
            <p:ph type="title"/>
          </p:nvPr>
        </p:nvSpPr>
        <p:spPr/>
        <p:txBody>
          <a:bodyPr>
            <a:normAutofit/>
          </a:bodyPr>
          <a:lstStyle/>
          <a:p>
            <a:r>
              <a:rPr lang="fr-FR" dirty="0"/>
              <a:t>Stratégie d’approfondissement</a:t>
            </a:r>
          </a:p>
        </p:txBody>
      </p:sp>
      <p:sp>
        <p:nvSpPr>
          <p:cNvPr id="3" name="Espace réservé du contenu 2">
            <a:extLst>
              <a:ext uri="{FF2B5EF4-FFF2-40B4-BE49-F238E27FC236}">
                <a16:creationId xmlns:a16="http://schemas.microsoft.com/office/drawing/2014/main" id="{1FEEAFC8-C592-804B-E2B3-65C3541B912A}"/>
              </a:ext>
            </a:extLst>
          </p:cNvPr>
          <p:cNvSpPr>
            <a:spLocks noGrp="1"/>
          </p:cNvSpPr>
          <p:nvPr>
            <p:ph idx="1"/>
          </p:nvPr>
        </p:nvSpPr>
        <p:spPr/>
        <p:txBody>
          <a:bodyPr>
            <a:normAutofit/>
          </a:bodyPr>
          <a:lstStyle/>
          <a:p>
            <a:pPr marL="0" indent="0" algn="just" rtl="0">
              <a:spcBef>
                <a:spcPts val="0"/>
              </a:spcBef>
              <a:spcAft>
                <a:spcPts val="0"/>
              </a:spcAft>
              <a:buNone/>
            </a:pPr>
            <a:r>
              <a:rPr lang="fr-FR" sz="2000" dirty="0">
                <a:solidFill>
                  <a:srgbClr val="000000"/>
                </a:solidFill>
              </a:rPr>
              <a:t>E</a:t>
            </a:r>
            <a:r>
              <a:rPr lang="fr-FR" sz="2000" b="0" i="0" u="none" strike="noStrike" dirty="0">
                <a:solidFill>
                  <a:srgbClr val="000000"/>
                </a:solidFill>
                <a:effectLst/>
              </a:rPr>
              <a:t>n fait j’ai directement pensé aux Français, pourquoi ils pensent comme ça, et je me suis dit “</a:t>
            </a:r>
            <a:r>
              <a:rPr lang="fr-FR" sz="2000" b="0" i="0" u="none" strike="noStrike" dirty="0" err="1">
                <a:solidFill>
                  <a:srgbClr val="000000"/>
                </a:solidFill>
                <a:effectLst/>
              </a:rPr>
              <a:t>acaba</a:t>
            </a:r>
            <a:r>
              <a:rPr lang="fr-FR" sz="2000" b="0" i="0" u="none" strike="noStrike" dirty="0">
                <a:solidFill>
                  <a:srgbClr val="000000"/>
                </a:solidFill>
                <a:effectLst/>
              </a:rPr>
              <a:t> [</a:t>
            </a:r>
            <a:r>
              <a:rPr lang="fr-FR" sz="2000" b="0" i="1" u="none" strike="noStrike" dirty="0">
                <a:solidFill>
                  <a:srgbClr val="000000"/>
                </a:solidFill>
                <a:effectLst/>
              </a:rPr>
              <a:t>je me demande</a:t>
            </a:r>
            <a:r>
              <a:rPr lang="fr-FR" sz="2000" b="0" i="0" u="none" strike="noStrike" dirty="0">
                <a:solidFill>
                  <a:srgbClr val="000000"/>
                </a:solidFill>
                <a:effectLst/>
              </a:rPr>
              <a:t>] est-ce qu’ils sont sexistes ?” je me souviens très très bien de cette question et je me suis dit pourquoi ils disent ça comme ça </a:t>
            </a:r>
            <a:r>
              <a:rPr lang="fr-FR" sz="2000" b="0" i="0" u="none" strike="noStrike" dirty="0" err="1">
                <a:solidFill>
                  <a:srgbClr val="000000"/>
                </a:solidFill>
                <a:effectLst/>
              </a:rPr>
              <a:t>yani</a:t>
            </a:r>
            <a:r>
              <a:rPr lang="fr-FR" sz="2000" b="0" i="0" u="none" strike="noStrike" dirty="0">
                <a:solidFill>
                  <a:srgbClr val="000000"/>
                </a:solidFill>
                <a:effectLst/>
              </a:rPr>
              <a:t> j’avais des doutes// et du coup j’ai/ </a:t>
            </a:r>
            <a:r>
              <a:rPr lang="fr-FR" sz="2000" b="0" i="0" u="none" strike="noStrike" dirty="0">
                <a:solidFill>
                  <a:srgbClr val="000000"/>
                </a:solidFill>
                <a:effectLst/>
                <a:highlight>
                  <a:srgbClr val="FFFF00"/>
                </a:highlight>
              </a:rPr>
              <a:t>j’ai fait un peu de recherches et après j’ai vu que les français étaient// en fait se demandaient beaucoup ce genre de questions </a:t>
            </a:r>
            <a:r>
              <a:rPr lang="fr-FR" sz="2000" b="0" i="1" u="none" strike="noStrike" dirty="0" err="1">
                <a:solidFill>
                  <a:srgbClr val="000000"/>
                </a:solidFill>
                <a:effectLst/>
                <a:highlight>
                  <a:srgbClr val="FFFF00"/>
                </a:highlight>
              </a:rPr>
              <a:t>yani</a:t>
            </a:r>
            <a:r>
              <a:rPr lang="fr-FR" sz="2000" b="0" i="0" u="none" strike="noStrike" dirty="0">
                <a:solidFill>
                  <a:srgbClr val="000000"/>
                </a:solidFill>
                <a:effectLst/>
                <a:highlight>
                  <a:srgbClr val="FFFF00"/>
                </a:highlight>
              </a:rPr>
              <a:t> y avait des débats sur ça</a:t>
            </a:r>
            <a:r>
              <a:rPr lang="fr-FR" sz="2000" b="0" i="0" u="none" strike="noStrike" dirty="0">
                <a:solidFill>
                  <a:srgbClr val="000000"/>
                </a:solidFill>
                <a:effectLst/>
              </a:rPr>
              <a:t> […] par exemple on dit « chers étudiants » mais si on utilise l’écriture inclusive on dit « chères étudiants » point « étudiantes » et je pense qu’on considère la langue sexiste et donc </a:t>
            </a:r>
            <a:r>
              <a:rPr lang="fr-FR" sz="2000" b="0" i="0" u="none" strike="noStrike" dirty="0">
                <a:solidFill>
                  <a:srgbClr val="000000"/>
                </a:solidFill>
                <a:effectLst/>
                <a:highlight>
                  <a:srgbClr val="FFFF00"/>
                </a:highlight>
              </a:rPr>
              <a:t>on trouve des solutions c’est ce que j’ai remarqué au début parce que j’étais un peu choquée de voir qu’ils font ça </a:t>
            </a:r>
          </a:p>
          <a:p>
            <a:pPr marL="0" indent="0" algn="just" rtl="0">
              <a:spcBef>
                <a:spcPts val="0"/>
              </a:spcBef>
              <a:spcAft>
                <a:spcPts val="0"/>
              </a:spcAft>
              <a:buNone/>
            </a:pPr>
            <a:r>
              <a:rPr lang="fr-FR" sz="2000" b="0" i="0" u="none" strike="noStrike" dirty="0">
                <a:solidFill>
                  <a:srgbClr val="000000"/>
                </a:solidFill>
                <a:effectLst/>
              </a:rPr>
              <a:t>(P22, femme) </a:t>
            </a:r>
            <a:endParaRPr lang="fr-FR" sz="2800" b="0" dirty="0">
              <a:effectLst/>
            </a:endParaRPr>
          </a:p>
        </p:txBody>
      </p:sp>
    </p:spTree>
    <p:extLst>
      <p:ext uri="{BB962C8B-B14F-4D97-AF65-F5344CB8AC3E}">
        <p14:creationId xmlns:p14="http://schemas.microsoft.com/office/powerpoint/2010/main" val="2352442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DCE38-B5EB-76CB-D5EA-5F7D50639137}"/>
              </a:ext>
            </a:extLst>
          </p:cNvPr>
          <p:cNvSpPr>
            <a:spLocks noGrp="1"/>
          </p:cNvSpPr>
          <p:nvPr>
            <p:ph type="title"/>
          </p:nvPr>
        </p:nvSpPr>
        <p:spPr>
          <a:xfrm>
            <a:off x="1429566" y="1045445"/>
            <a:ext cx="7871597" cy="857559"/>
          </a:xfrm>
        </p:spPr>
        <p:txBody>
          <a:bodyPr>
            <a:normAutofit/>
          </a:bodyPr>
          <a:lstStyle/>
          <a:p>
            <a:r>
              <a:rPr lang="fr-FR" dirty="0"/>
              <a:t>Le code </a:t>
            </a:r>
            <a:r>
              <a:rPr lang="fr-FR" dirty="0" err="1"/>
              <a:t>switching</a:t>
            </a:r>
            <a:endParaRPr lang="fr-FR" dirty="0"/>
          </a:p>
        </p:txBody>
      </p:sp>
      <p:sp>
        <p:nvSpPr>
          <p:cNvPr id="3" name="Espace réservé du contenu 2">
            <a:extLst>
              <a:ext uri="{FF2B5EF4-FFF2-40B4-BE49-F238E27FC236}">
                <a16:creationId xmlns:a16="http://schemas.microsoft.com/office/drawing/2014/main" id="{744F65D1-EE24-1A0E-853C-8D67D31B16AC}"/>
              </a:ext>
            </a:extLst>
          </p:cNvPr>
          <p:cNvSpPr>
            <a:spLocks noGrp="1"/>
          </p:cNvSpPr>
          <p:nvPr>
            <p:ph idx="1"/>
          </p:nvPr>
        </p:nvSpPr>
        <p:spPr>
          <a:xfrm>
            <a:off x="1429565" y="2243137"/>
            <a:ext cx="9643247" cy="3810000"/>
          </a:xfrm>
        </p:spPr>
        <p:txBody>
          <a:bodyPr>
            <a:normAutofit/>
          </a:bodyPr>
          <a:lstStyle/>
          <a:p>
            <a:pPr marL="0" indent="0">
              <a:buNone/>
            </a:pPr>
            <a:r>
              <a:rPr lang="fr-FR" sz="2000" dirty="0"/>
              <a:t>j’ai un </a:t>
            </a:r>
            <a:r>
              <a:rPr lang="fr-FR" sz="2000" dirty="0">
                <a:highlight>
                  <a:srgbClr val="FFFF00"/>
                </a:highlight>
              </a:rPr>
              <a:t>sibling// </a:t>
            </a:r>
            <a:r>
              <a:rPr lang="fr-FR" sz="2000" dirty="0" err="1">
                <a:highlight>
                  <a:srgbClr val="FFFF00"/>
                </a:highlight>
              </a:rPr>
              <a:t>kardeş</a:t>
            </a:r>
            <a:r>
              <a:rPr lang="fr-FR" sz="2000" dirty="0">
                <a:highlight>
                  <a:srgbClr val="FFFF00"/>
                </a:highlight>
              </a:rPr>
              <a:t> </a:t>
            </a:r>
            <a:r>
              <a:rPr lang="fr-FR" sz="2000" dirty="0"/>
              <a:t>et iel n’est pas// non sexe/ iel une personne non-binaire/ donc// dans partiel 1 je ne sais pas [...] quels pronoms pour utiliser pour [prénom]// c’était difficile </a:t>
            </a:r>
          </a:p>
          <a:p>
            <a:pPr marL="0" indent="0">
              <a:buNone/>
            </a:pPr>
            <a:r>
              <a:rPr lang="fr-FR" sz="2000" dirty="0"/>
              <a:t>(Entretien 9, femme)</a:t>
            </a:r>
          </a:p>
          <a:p>
            <a:pPr marL="0" indent="0">
              <a:buNone/>
            </a:pPr>
            <a:endParaRPr lang="fr-FR" sz="2000" dirty="0"/>
          </a:p>
        </p:txBody>
      </p:sp>
    </p:spTree>
    <p:extLst>
      <p:ext uri="{BB962C8B-B14F-4D97-AF65-F5344CB8AC3E}">
        <p14:creationId xmlns:p14="http://schemas.microsoft.com/office/powerpoint/2010/main" val="3902609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0B7F2-5FBC-2E92-0C46-7A5C34D22523}"/>
              </a:ext>
            </a:extLst>
          </p:cNvPr>
          <p:cNvSpPr>
            <a:spLocks noGrp="1"/>
          </p:cNvSpPr>
          <p:nvPr>
            <p:ph type="title"/>
          </p:nvPr>
        </p:nvSpPr>
        <p:spPr/>
        <p:txBody>
          <a:bodyPr>
            <a:normAutofit fontScale="90000"/>
          </a:bodyPr>
          <a:lstStyle/>
          <a:p>
            <a:r>
              <a:rPr lang="fr-FR" dirty="0"/>
              <a:t>Alors… est-ce que l’apprentissage des pratiques langagières féministes/queer peut leur apporter quelque chose ? </a:t>
            </a:r>
          </a:p>
        </p:txBody>
      </p:sp>
    </p:spTree>
    <p:extLst>
      <p:ext uri="{BB962C8B-B14F-4D97-AF65-F5344CB8AC3E}">
        <p14:creationId xmlns:p14="http://schemas.microsoft.com/office/powerpoint/2010/main" val="3822992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DAC4B-DC4A-2995-6C20-A5FE5B3388DA}"/>
              </a:ext>
            </a:extLst>
          </p:cNvPr>
          <p:cNvSpPr>
            <a:spLocks noGrp="1"/>
          </p:cNvSpPr>
          <p:nvPr>
            <p:ph type="title"/>
          </p:nvPr>
        </p:nvSpPr>
        <p:spPr>
          <a:xfrm>
            <a:off x="8141110" y="639098"/>
            <a:ext cx="3401961" cy="3494790"/>
          </a:xfrm>
        </p:spPr>
        <p:txBody>
          <a:bodyPr vert="horz" lIns="91440" tIns="45720" rIns="91440" bIns="45720" rtlCol="0" anchor="b">
            <a:normAutofit fontScale="90000"/>
          </a:bodyPr>
          <a:lstStyle/>
          <a:p>
            <a:r>
              <a:rPr lang="en-US" sz="4600" dirty="0">
                <a:solidFill>
                  <a:schemeClr val="tx1">
                    <a:lumMod val="85000"/>
                    <a:lumOff val="15000"/>
                  </a:schemeClr>
                </a:solidFill>
              </a:rPr>
              <a:t>3. </a:t>
            </a:r>
            <a:r>
              <a:rPr lang="en-US" sz="4600" dirty="0" err="1">
                <a:solidFill>
                  <a:schemeClr val="tx1">
                    <a:lumMod val="85000"/>
                    <a:lumOff val="15000"/>
                  </a:schemeClr>
                </a:solidFill>
              </a:rPr>
              <a:t>L’écriture</a:t>
            </a:r>
            <a:r>
              <a:rPr lang="en-US" sz="4600" dirty="0">
                <a:solidFill>
                  <a:schemeClr val="tx1">
                    <a:lumMod val="85000"/>
                    <a:lumOff val="15000"/>
                  </a:schemeClr>
                </a:solidFill>
              </a:rPr>
              <a:t> inclusive : des usages qui se </a:t>
            </a:r>
            <a:r>
              <a:rPr lang="en-US" sz="4600" dirty="0" err="1">
                <a:solidFill>
                  <a:schemeClr val="tx1">
                    <a:lumMod val="85000"/>
                    <a:lumOff val="15000"/>
                  </a:schemeClr>
                </a:solidFill>
              </a:rPr>
              <a:t>diffusent</a:t>
            </a:r>
            <a:endParaRPr lang="en-US" sz="4600" dirty="0">
              <a:solidFill>
                <a:schemeClr val="tx1">
                  <a:lumMod val="85000"/>
                  <a:lumOff val="15000"/>
                </a:schemeClr>
              </a:solidFill>
            </a:endParaRPr>
          </a:p>
        </p:txBody>
      </p:sp>
      <p:pic>
        <p:nvPicPr>
          <p:cNvPr id="4" name="Image 3" descr="Une image contenant texte, capture d’écran, diagramme, Police&#10;&#10;Description générée automatiquement">
            <a:extLst>
              <a:ext uri="{FF2B5EF4-FFF2-40B4-BE49-F238E27FC236}">
                <a16:creationId xmlns:a16="http://schemas.microsoft.com/office/drawing/2014/main" id="{37FBE4AF-55F2-993B-41CD-D718C2C50384}"/>
              </a:ext>
            </a:extLst>
          </p:cNvPr>
          <p:cNvPicPr>
            <a:picLocks noChangeAspect="1"/>
          </p:cNvPicPr>
          <p:nvPr/>
        </p:nvPicPr>
        <p:blipFill>
          <a:blip r:embed="rId3"/>
          <a:stretch>
            <a:fillRect/>
          </a:stretch>
        </p:blipFill>
        <p:spPr>
          <a:xfrm>
            <a:off x="-598566" y="1440247"/>
            <a:ext cx="8477437" cy="4726170"/>
          </a:xfrm>
          <a:prstGeom prst="rect">
            <a:avLst/>
          </a:prstGeom>
        </p:spPr>
      </p:pic>
    </p:spTree>
    <p:extLst>
      <p:ext uri="{BB962C8B-B14F-4D97-AF65-F5344CB8AC3E}">
        <p14:creationId xmlns:p14="http://schemas.microsoft.com/office/powerpoint/2010/main" val="3800850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image contenant texte, capture d’écran, diagramme, Police&#10;&#10;Description générée automatiquement">
            <a:extLst>
              <a:ext uri="{FF2B5EF4-FFF2-40B4-BE49-F238E27FC236}">
                <a16:creationId xmlns:a16="http://schemas.microsoft.com/office/drawing/2014/main" id="{C7DA0A65-2415-6B41-DF1D-3132989B256B}"/>
              </a:ext>
            </a:extLst>
          </p:cNvPr>
          <p:cNvPicPr>
            <a:picLocks noGrp="1" noChangeAspect="1"/>
          </p:cNvPicPr>
          <p:nvPr>
            <p:ph idx="1"/>
          </p:nvPr>
        </p:nvPicPr>
        <p:blipFill>
          <a:blip r:embed="rId2"/>
          <a:srcRect/>
          <a:stretch/>
        </p:blipFill>
        <p:spPr>
          <a:xfrm>
            <a:off x="1565752" y="833763"/>
            <a:ext cx="9511431" cy="5350181"/>
          </a:xfrm>
          <a:prstGeom prst="rect">
            <a:avLst/>
          </a:prstGeom>
        </p:spPr>
      </p:pic>
    </p:spTree>
    <p:extLst>
      <p:ext uri="{BB962C8B-B14F-4D97-AF65-F5344CB8AC3E}">
        <p14:creationId xmlns:p14="http://schemas.microsoft.com/office/powerpoint/2010/main" val="400624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939A219-9BC4-335F-83FA-6EC70D7DE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810" y="1180186"/>
            <a:ext cx="9871045" cy="280390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C8E6328-3463-53DC-66FD-C7078445E6A2}"/>
              </a:ext>
            </a:extLst>
          </p:cNvPr>
          <p:cNvSpPr txBox="1"/>
          <p:nvPr/>
        </p:nvSpPr>
        <p:spPr>
          <a:xfrm>
            <a:off x="10029826" y="4557713"/>
            <a:ext cx="1634165" cy="369332"/>
          </a:xfrm>
          <a:prstGeom prst="rect">
            <a:avLst/>
          </a:prstGeom>
          <a:noFill/>
        </p:spPr>
        <p:txBody>
          <a:bodyPr wrap="none" rtlCol="0">
            <a:spAutoFit/>
          </a:bodyPr>
          <a:lstStyle/>
          <a:p>
            <a:r>
              <a:rPr lang="fr-FR" dirty="0"/>
              <a:t>Édito A1, 2018</a:t>
            </a:r>
          </a:p>
        </p:txBody>
      </p:sp>
    </p:spTree>
    <p:extLst>
      <p:ext uri="{BB962C8B-B14F-4D97-AF65-F5344CB8AC3E}">
        <p14:creationId xmlns:p14="http://schemas.microsoft.com/office/powerpoint/2010/main" val="1802052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C80415D-72D9-68CE-6545-1134E63B6B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8C5E5D6-D7FF-28BA-936B-4338CF84663C}"/>
              </a:ext>
            </a:extLst>
          </p:cNvPr>
          <p:cNvSpPr>
            <a:spLocks noGrp="1"/>
          </p:cNvSpPr>
          <p:nvPr>
            <p:ph type="title"/>
          </p:nvPr>
        </p:nvSpPr>
        <p:spPr/>
        <p:txBody>
          <a:bodyPr/>
          <a:lstStyle/>
          <a:p>
            <a:r>
              <a:rPr lang="fr-FR" dirty="0"/>
              <a:t>Les sujets du DELF</a:t>
            </a:r>
          </a:p>
        </p:txBody>
      </p:sp>
      <p:sp>
        <p:nvSpPr>
          <p:cNvPr id="4" name="ZoneTexte 3">
            <a:extLst>
              <a:ext uri="{FF2B5EF4-FFF2-40B4-BE49-F238E27FC236}">
                <a16:creationId xmlns:a16="http://schemas.microsoft.com/office/drawing/2014/main" id="{4F5D3DEC-9AB6-929E-40D8-8F2F3AF6DECD}"/>
              </a:ext>
            </a:extLst>
          </p:cNvPr>
          <p:cNvSpPr txBox="1"/>
          <p:nvPr/>
        </p:nvSpPr>
        <p:spPr>
          <a:xfrm>
            <a:off x="7943850" y="2334041"/>
            <a:ext cx="3520538" cy="646331"/>
          </a:xfrm>
          <a:prstGeom prst="rect">
            <a:avLst/>
          </a:prstGeom>
          <a:noFill/>
        </p:spPr>
        <p:txBody>
          <a:bodyPr wrap="square" rtlCol="0">
            <a:spAutoFit/>
          </a:bodyPr>
          <a:lstStyle/>
          <a:p>
            <a:pPr rtl="0"/>
            <a:r>
              <a:rPr lang="fr-FR" sz="1800" b="0" i="0" u="none" strike="noStrike" dirty="0">
                <a:solidFill>
                  <a:srgbClr val="000000"/>
                </a:solidFill>
                <a:effectLst/>
                <a:latin typeface="Fira Sans" panose="020B0503050000020004" pitchFamily="34" charset="0"/>
              </a:rPr>
              <a:t>DELF </a:t>
            </a:r>
            <a:r>
              <a:rPr lang="fr-FR" dirty="0">
                <a:solidFill>
                  <a:srgbClr val="000000"/>
                </a:solidFill>
                <a:latin typeface="Fira Sans" panose="020B0503050000020004" pitchFamily="34" charset="0"/>
              </a:rPr>
              <a:t>B</a:t>
            </a:r>
            <a:r>
              <a:rPr lang="fr-FR" sz="1800" b="0" i="0" u="none" strike="noStrike" dirty="0">
                <a:solidFill>
                  <a:srgbClr val="000000"/>
                </a:solidFill>
                <a:effectLst/>
                <a:latin typeface="Fira Sans" panose="020B0503050000020004" pitchFamily="34" charset="0"/>
              </a:rPr>
              <a:t>1 - exemple de sujet donné sur le site FEI</a:t>
            </a:r>
            <a:endParaRPr lang="fr-FR" b="0" dirty="0">
              <a:effectLst/>
            </a:endParaRPr>
          </a:p>
        </p:txBody>
      </p:sp>
      <p:pic>
        <p:nvPicPr>
          <p:cNvPr id="5122" name="Picture 2">
            <a:extLst>
              <a:ext uri="{FF2B5EF4-FFF2-40B4-BE49-F238E27FC236}">
                <a16:creationId xmlns:a16="http://schemas.microsoft.com/office/drawing/2014/main" id="{C06FDB3B-EA08-B028-4E9A-47E7EA180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2" y="29428"/>
            <a:ext cx="8037622" cy="6368680"/>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FA30F58C-AAB1-EF8D-F669-89875B447DDD}"/>
              </a:ext>
            </a:extLst>
          </p:cNvPr>
          <p:cNvSpPr txBox="1">
            <a:spLocks/>
          </p:cNvSpPr>
          <p:nvPr/>
        </p:nvSpPr>
        <p:spPr>
          <a:xfrm>
            <a:off x="7943850" y="439003"/>
            <a:ext cx="336423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a:lstStyle>
          <a:p>
            <a:r>
              <a:rPr lang="fr-FR"/>
              <a:t>Les sujets du DELF</a:t>
            </a:r>
            <a:endParaRPr lang="fr-FR" dirty="0"/>
          </a:p>
        </p:txBody>
      </p:sp>
      <p:sp>
        <p:nvSpPr>
          <p:cNvPr id="5" name="Rectangle : coins arrondis 4">
            <a:extLst>
              <a:ext uri="{FF2B5EF4-FFF2-40B4-BE49-F238E27FC236}">
                <a16:creationId xmlns:a16="http://schemas.microsoft.com/office/drawing/2014/main" id="{7B32C17C-EB04-31D9-C6D4-3F77218E5266}"/>
              </a:ext>
            </a:extLst>
          </p:cNvPr>
          <p:cNvSpPr/>
          <p:nvPr/>
        </p:nvSpPr>
        <p:spPr>
          <a:xfrm>
            <a:off x="2605414" y="1816274"/>
            <a:ext cx="1841326" cy="300625"/>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A6C6E91C-3005-123E-D945-E4F386B960F2}"/>
              </a:ext>
            </a:extLst>
          </p:cNvPr>
          <p:cNvSpPr/>
          <p:nvPr/>
        </p:nvSpPr>
        <p:spPr>
          <a:xfrm>
            <a:off x="5260932" y="1403041"/>
            <a:ext cx="1678488" cy="287974"/>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0E7F6ECB-38C6-E98D-D6E7-B7DF39FA506F}"/>
              </a:ext>
            </a:extLst>
          </p:cNvPr>
          <p:cNvSpPr/>
          <p:nvPr/>
        </p:nvSpPr>
        <p:spPr>
          <a:xfrm>
            <a:off x="2398736" y="2999287"/>
            <a:ext cx="895610" cy="292554"/>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11D63672-72B4-4377-CD8B-4318D065D57B}"/>
              </a:ext>
            </a:extLst>
          </p:cNvPr>
          <p:cNvSpPr/>
          <p:nvPr/>
        </p:nvSpPr>
        <p:spPr>
          <a:xfrm>
            <a:off x="5035462" y="3752935"/>
            <a:ext cx="713985" cy="363255"/>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28D17DDD-8940-FB8F-68BA-BCFFA774C071}"/>
              </a:ext>
            </a:extLst>
          </p:cNvPr>
          <p:cNvSpPr/>
          <p:nvPr/>
        </p:nvSpPr>
        <p:spPr>
          <a:xfrm>
            <a:off x="4346531" y="4116190"/>
            <a:ext cx="1202499" cy="363255"/>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F592264F-40E0-7E35-177D-A04376A86FCF}"/>
              </a:ext>
            </a:extLst>
          </p:cNvPr>
          <p:cNvSpPr/>
          <p:nvPr/>
        </p:nvSpPr>
        <p:spPr>
          <a:xfrm>
            <a:off x="751562" y="5383407"/>
            <a:ext cx="1647174" cy="215727"/>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3C63CD95-EB90-2D22-B14D-9D6D723FE358}"/>
              </a:ext>
            </a:extLst>
          </p:cNvPr>
          <p:cNvSpPr/>
          <p:nvPr/>
        </p:nvSpPr>
        <p:spPr>
          <a:xfrm>
            <a:off x="745299" y="5599135"/>
            <a:ext cx="382043" cy="215727"/>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616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contenant texte, capture d’écran, Police, diagramme&#10;&#10;Description générée automatiquement">
            <a:extLst>
              <a:ext uri="{FF2B5EF4-FFF2-40B4-BE49-F238E27FC236}">
                <a16:creationId xmlns:a16="http://schemas.microsoft.com/office/drawing/2014/main" id="{3E2F67C9-D78F-1C2F-978A-689B9803EF8C}"/>
              </a:ext>
            </a:extLst>
          </p:cNvPr>
          <p:cNvPicPr>
            <a:picLocks noGrp="1" noChangeAspect="1"/>
          </p:cNvPicPr>
          <p:nvPr>
            <p:ph idx="1"/>
          </p:nvPr>
        </p:nvPicPr>
        <p:blipFill>
          <a:blip r:embed="rId2"/>
          <a:stretch>
            <a:fillRect/>
          </a:stretch>
        </p:blipFill>
        <p:spPr>
          <a:xfrm>
            <a:off x="-691084" y="799964"/>
            <a:ext cx="8174695" cy="4618702"/>
          </a:xfrm>
          <a:prstGeom prst="rect">
            <a:avLst/>
          </a:prstGeom>
        </p:spPr>
      </p:pic>
      <p:sp>
        <p:nvSpPr>
          <p:cNvPr id="2" name="Titre 1">
            <a:extLst>
              <a:ext uri="{FF2B5EF4-FFF2-40B4-BE49-F238E27FC236}">
                <a16:creationId xmlns:a16="http://schemas.microsoft.com/office/drawing/2014/main" id="{39DB71A6-80A1-EAD0-8EAC-E7D062D1A1B4}"/>
              </a:ext>
            </a:extLst>
          </p:cNvPr>
          <p:cNvSpPr>
            <a:spLocks noGrp="1"/>
          </p:cNvSpPr>
          <p:nvPr>
            <p:ph type="title"/>
          </p:nvPr>
        </p:nvSpPr>
        <p:spPr>
          <a:xfrm>
            <a:off x="6764056" y="799964"/>
            <a:ext cx="5435226" cy="3494790"/>
          </a:xfrm>
        </p:spPr>
        <p:txBody>
          <a:bodyPr vert="horz" lIns="91440" tIns="45720" rIns="91440" bIns="45720" rtlCol="0" anchor="b">
            <a:normAutofit/>
          </a:bodyPr>
          <a:lstStyle/>
          <a:p>
            <a:r>
              <a:rPr lang="en-US" sz="4600" dirty="0">
                <a:solidFill>
                  <a:schemeClr val="tx1">
                    <a:lumMod val="85000"/>
                    <a:lumOff val="15000"/>
                  </a:schemeClr>
                </a:solidFill>
              </a:rPr>
              <a:t>Un </a:t>
            </a:r>
            <a:r>
              <a:rPr lang="en-US" sz="4600" dirty="0" err="1">
                <a:solidFill>
                  <a:schemeClr val="tx1">
                    <a:lumMod val="85000"/>
                    <a:lumOff val="15000"/>
                  </a:schemeClr>
                </a:solidFill>
              </a:rPr>
              <a:t>risque</a:t>
            </a:r>
            <a:r>
              <a:rPr lang="en-US" sz="4600" dirty="0">
                <a:solidFill>
                  <a:schemeClr val="tx1">
                    <a:lumMod val="85000"/>
                    <a:lumOff val="15000"/>
                  </a:schemeClr>
                </a:solidFill>
              </a:rPr>
              <a:t> de </a:t>
            </a:r>
            <a:r>
              <a:rPr lang="en-US" sz="4600" dirty="0" err="1">
                <a:solidFill>
                  <a:schemeClr val="tx1">
                    <a:lumMod val="85000"/>
                    <a:lumOff val="15000"/>
                  </a:schemeClr>
                </a:solidFill>
              </a:rPr>
              <a:t>mécompréhension</a:t>
            </a:r>
            <a:r>
              <a:rPr lang="en-US" sz="4600" dirty="0">
                <a:solidFill>
                  <a:schemeClr val="tx1">
                    <a:lumMod val="85000"/>
                    <a:lumOff val="15000"/>
                  </a:schemeClr>
                </a:solidFill>
              </a:rPr>
              <a:t> </a:t>
            </a:r>
          </a:p>
        </p:txBody>
      </p:sp>
    </p:spTree>
    <p:extLst>
      <p:ext uri="{BB962C8B-B14F-4D97-AF65-F5344CB8AC3E}">
        <p14:creationId xmlns:p14="http://schemas.microsoft.com/office/powerpoint/2010/main" val="1337420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21B9F8-E3D7-5D76-5245-76F04D6E2319}"/>
              </a:ext>
            </a:extLst>
          </p:cNvPr>
          <p:cNvSpPr>
            <a:spLocks noGrp="1"/>
          </p:cNvSpPr>
          <p:nvPr>
            <p:ph type="title"/>
          </p:nvPr>
        </p:nvSpPr>
        <p:spPr/>
        <p:txBody>
          <a:bodyPr/>
          <a:lstStyle/>
          <a:p>
            <a:r>
              <a:rPr lang="fr-FR" dirty="0"/>
              <a:t>4. Les attitudes envers les pratiques langagières féministes/queer</a:t>
            </a:r>
          </a:p>
        </p:txBody>
      </p:sp>
      <p:sp>
        <p:nvSpPr>
          <p:cNvPr id="3" name="Espace réservé du contenu 2">
            <a:extLst>
              <a:ext uri="{FF2B5EF4-FFF2-40B4-BE49-F238E27FC236}">
                <a16:creationId xmlns:a16="http://schemas.microsoft.com/office/drawing/2014/main" id="{3ABAFA40-9AD7-CFE0-C2D0-70C006D0626C}"/>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401093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3CF5-9463-CCDC-B370-0DA4CFF77DE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D76335-35D4-DFA1-D1E1-25288C65C16F}"/>
              </a:ext>
            </a:extLst>
          </p:cNvPr>
          <p:cNvSpPr>
            <a:spLocks noGrp="1"/>
          </p:cNvSpPr>
          <p:nvPr>
            <p:ph type="title"/>
          </p:nvPr>
        </p:nvSpPr>
        <p:spPr/>
        <p:txBody>
          <a:bodyPr/>
          <a:lstStyle/>
          <a:p>
            <a:r>
              <a:rPr lang="fr-FR" dirty="0"/>
              <a:t>Contexte de recherche</a:t>
            </a:r>
          </a:p>
        </p:txBody>
      </p:sp>
      <p:sp>
        <p:nvSpPr>
          <p:cNvPr id="11" name="Espace réservé du contenu 5">
            <a:extLst>
              <a:ext uri="{FF2B5EF4-FFF2-40B4-BE49-F238E27FC236}">
                <a16:creationId xmlns:a16="http://schemas.microsoft.com/office/drawing/2014/main" id="{9E001186-063D-EC3C-0D04-9402B6C4AA71}"/>
              </a:ext>
            </a:extLst>
          </p:cNvPr>
          <p:cNvSpPr txBox="1">
            <a:spLocks/>
          </p:cNvSpPr>
          <p:nvPr/>
        </p:nvSpPr>
        <p:spPr>
          <a:xfrm>
            <a:off x="6393957" y="3950042"/>
            <a:ext cx="4495800" cy="3044142"/>
          </a:xfrm>
          <a:prstGeom prst="rect">
            <a:avLst/>
          </a:prstGeom>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Font typeface="Wingdings" pitchFamily="2" charset="2"/>
              <a:buChar char="à"/>
            </a:pPr>
            <a:r>
              <a:rPr lang="fr-FR" dirty="0">
                <a:sym typeface="Wingdings" pitchFamily="2" charset="2"/>
              </a:rPr>
              <a:t> Participe à la construction discursive du genre :</a:t>
            </a:r>
          </a:p>
          <a:p>
            <a:pPr marL="0" indent="0" algn="ctr">
              <a:buFont typeface="Calibri" panose="020F0502020204030204" pitchFamily="34" charset="0"/>
              <a:buNone/>
            </a:pPr>
            <a:r>
              <a:rPr lang="fr-FR" b="1" dirty="0">
                <a:sym typeface="Wingdings" pitchFamily="2" charset="2"/>
              </a:rPr>
              <a:t>Une construction binaire</a:t>
            </a:r>
          </a:p>
          <a:p>
            <a:pPr marL="0" indent="0" algn="ctr">
              <a:buFont typeface="Calibri" panose="020F0502020204030204" pitchFamily="34" charset="0"/>
              <a:buNone/>
            </a:pPr>
            <a:r>
              <a:rPr lang="fr-FR" b="1" dirty="0"/>
              <a:t>Une structure hiérarchisante</a:t>
            </a:r>
          </a:p>
        </p:txBody>
      </p:sp>
      <p:sp>
        <p:nvSpPr>
          <p:cNvPr id="3" name="Rectangle : coins arrondis 2">
            <a:extLst>
              <a:ext uri="{FF2B5EF4-FFF2-40B4-BE49-F238E27FC236}">
                <a16:creationId xmlns:a16="http://schemas.microsoft.com/office/drawing/2014/main" id="{152A9025-89A0-F2FC-F2F7-87E5765EB99C}"/>
              </a:ext>
            </a:extLst>
          </p:cNvPr>
          <p:cNvSpPr/>
          <p:nvPr/>
        </p:nvSpPr>
        <p:spPr>
          <a:xfrm>
            <a:off x="1325198" y="2271014"/>
            <a:ext cx="4449891" cy="150233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b="1" dirty="0">
                <a:latin typeface="+mj-lt"/>
              </a:rPr>
              <a:t>Une langue première dans laquelle le genre n’est pas grammaticalisé : </a:t>
            </a:r>
          </a:p>
          <a:p>
            <a:pPr algn="ctr"/>
            <a:r>
              <a:rPr lang="fr-FR" sz="2400" b="1" dirty="0">
                <a:latin typeface="+mj-lt"/>
              </a:rPr>
              <a:t>le turc</a:t>
            </a:r>
          </a:p>
        </p:txBody>
      </p:sp>
      <p:sp>
        <p:nvSpPr>
          <p:cNvPr id="4" name="Rectangle : coins arrondis 3">
            <a:extLst>
              <a:ext uri="{FF2B5EF4-FFF2-40B4-BE49-F238E27FC236}">
                <a16:creationId xmlns:a16="http://schemas.microsoft.com/office/drawing/2014/main" id="{5D2ED556-6D6F-10B9-608A-6460D47D4B12}"/>
              </a:ext>
            </a:extLst>
          </p:cNvPr>
          <p:cNvSpPr/>
          <p:nvPr/>
        </p:nvSpPr>
        <p:spPr>
          <a:xfrm>
            <a:off x="6737822" y="2271014"/>
            <a:ext cx="3808071" cy="150233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lgn="ctr">
              <a:buNone/>
            </a:pPr>
            <a:r>
              <a:rPr lang="fr-FR" sz="2400" b="1" dirty="0">
                <a:latin typeface="+mj-lt"/>
              </a:rPr>
              <a:t>Une langue-cible dans laquelle le genre est grammaticalisé : </a:t>
            </a:r>
          </a:p>
          <a:p>
            <a:pPr marL="0" indent="0" algn="ctr">
              <a:buNone/>
            </a:pPr>
            <a:r>
              <a:rPr lang="fr-FR" sz="2400" b="1" dirty="0">
                <a:latin typeface="+mj-lt"/>
              </a:rPr>
              <a:t>le français</a:t>
            </a:r>
          </a:p>
        </p:txBody>
      </p:sp>
    </p:spTree>
    <p:extLst>
      <p:ext uri="{BB962C8B-B14F-4D97-AF65-F5344CB8AC3E}">
        <p14:creationId xmlns:p14="http://schemas.microsoft.com/office/powerpoint/2010/main" val="275823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image contenant texte, capture d’écran, diagramme, Police&#10;&#10;Description générée automatiquement">
            <a:extLst>
              <a:ext uri="{FF2B5EF4-FFF2-40B4-BE49-F238E27FC236}">
                <a16:creationId xmlns:a16="http://schemas.microsoft.com/office/drawing/2014/main" id="{614A1144-432D-9D81-A13B-E293CF7F679D}"/>
              </a:ext>
            </a:extLst>
          </p:cNvPr>
          <p:cNvPicPr>
            <a:picLocks noGrp="1" noChangeAspect="1"/>
          </p:cNvPicPr>
          <p:nvPr>
            <p:ph idx="1"/>
          </p:nvPr>
        </p:nvPicPr>
        <p:blipFill>
          <a:blip r:embed="rId3"/>
          <a:srcRect r="444"/>
          <a:stretch/>
        </p:blipFill>
        <p:spPr>
          <a:xfrm>
            <a:off x="1620747" y="911669"/>
            <a:ext cx="8950506" cy="5034661"/>
          </a:xfrm>
          <a:prstGeom prst="rect">
            <a:avLst/>
          </a:prstGeom>
        </p:spPr>
      </p:pic>
    </p:spTree>
    <p:extLst>
      <p:ext uri="{BB962C8B-B14F-4D97-AF65-F5344CB8AC3E}">
        <p14:creationId xmlns:p14="http://schemas.microsoft.com/office/powerpoint/2010/main" val="1623493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86F3786-3AA7-4A2E-21C7-6683A3343088}"/>
              </a:ext>
            </a:extLst>
          </p:cNvPr>
          <p:cNvPicPr>
            <a:picLocks noChangeAspect="1"/>
          </p:cNvPicPr>
          <p:nvPr/>
        </p:nvPicPr>
        <p:blipFill>
          <a:blip r:embed="rId3"/>
          <a:stretch>
            <a:fillRect/>
          </a:stretch>
        </p:blipFill>
        <p:spPr>
          <a:xfrm>
            <a:off x="1516725" y="862231"/>
            <a:ext cx="9158550" cy="5133538"/>
          </a:xfrm>
          <a:prstGeom prst="rect">
            <a:avLst/>
          </a:prstGeom>
        </p:spPr>
      </p:pic>
    </p:spTree>
    <p:extLst>
      <p:ext uri="{BB962C8B-B14F-4D97-AF65-F5344CB8AC3E}">
        <p14:creationId xmlns:p14="http://schemas.microsoft.com/office/powerpoint/2010/main" val="815023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82048EC6-E5A6-0DA5-7123-4FDBD95FF7B1}"/>
              </a:ext>
            </a:extLst>
          </p:cNvPr>
          <p:cNvPicPr>
            <a:picLocks noGrp="1" noChangeAspect="1"/>
          </p:cNvPicPr>
          <p:nvPr>
            <p:ph idx="1"/>
          </p:nvPr>
        </p:nvPicPr>
        <p:blipFill>
          <a:blip r:embed="rId2"/>
          <a:stretch>
            <a:fillRect/>
          </a:stretch>
        </p:blipFill>
        <p:spPr>
          <a:xfrm>
            <a:off x="1612244" y="905933"/>
            <a:ext cx="8999516" cy="5039728"/>
          </a:xfrm>
          <a:prstGeom prst="rect">
            <a:avLst/>
          </a:prstGeom>
        </p:spPr>
      </p:pic>
    </p:spTree>
    <p:extLst>
      <p:ext uri="{BB962C8B-B14F-4D97-AF65-F5344CB8AC3E}">
        <p14:creationId xmlns:p14="http://schemas.microsoft.com/office/powerpoint/2010/main" val="3341424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15B84-F799-B618-1E4C-18DF64168C35}"/>
              </a:ext>
            </a:extLst>
          </p:cNvPr>
          <p:cNvSpPr>
            <a:spLocks noGrp="1"/>
          </p:cNvSpPr>
          <p:nvPr>
            <p:ph type="title"/>
          </p:nvPr>
        </p:nvSpPr>
        <p:spPr/>
        <p:txBody>
          <a:bodyPr/>
          <a:lstStyle/>
          <a:p>
            <a:r>
              <a:rPr lang="fr-FR" dirty="0"/>
              <a:t>Attitudes positives</a:t>
            </a:r>
          </a:p>
        </p:txBody>
      </p:sp>
      <p:sp>
        <p:nvSpPr>
          <p:cNvPr id="3" name="Espace réservé du contenu 2">
            <a:extLst>
              <a:ext uri="{FF2B5EF4-FFF2-40B4-BE49-F238E27FC236}">
                <a16:creationId xmlns:a16="http://schemas.microsoft.com/office/drawing/2014/main" id="{4A9C4275-2568-710C-7684-E5F6AC490A08}"/>
              </a:ext>
            </a:extLst>
          </p:cNvPr>
          <p:cNvSpPr>
            <a:spLocks noGrp="1"/>
          </p:cNvSpPr>
          <p:nvPr>
            <p:ph idx="1"/>
          </p:nvPr>
        </p:nvSpPr>
        <p:spPr/>
        <p:txBody>
          <a:bodyPr>
            <a:normAutofit/>
          </a:bodyPr>
          <a:lstStyle/>
          <a:p>
            <a:pPr marL="0" indent="0" algn="just" rtl="0">
              <a:buNone/>
            </a:pPr>
            <a:r>
              <a:rPr lang="fr-FR" sz="2000" b="0" i="0" u="none" strike="noStrike" dirty="0">
                <a:solidFill>
                  <a:srgbClr val="000000"/>
                </a:solidFill>
                <a:effectLst/>
              </a:rPr>
              <a:t>« Oui oui en fait j’aime j’aime l’utiliser en fait ça donne ça </a:t>
            </a:r>
            <a:r>
              <a:rPr lang="fr-FR" sz="2000" b="0" i="0" u="none" strike="noStrike" dirty="0">
                <a:solidFill>
                  <a:srgbClr val="000000"/>
                </a:solidFill>
                <a:effectLst/>
                <a:highlight>
                  <a:srgbClr val="FFFF00"/>
                </a:highlight>
              </a:rPr>
              <a:t>ça montre un respect</a:t>
            </a:r>
            <a:r>
              <a:rPr lang="fr-FR" sz="2000" b="0" i="0" u="none" strike="noStrike" dirty="0">
                <a:solidFill>
                  <a:srgbClr val="000000"/>
                </a:solidFill>
                <a:effectLst/>
              </a:rPr>
              <a:t> aux heu à l’existence, à l’apparence des gens qui se définit avec un genre, par exemple aujourd’hui on parle de non binaire et des autres identités qui ne sont pas très strictes ou qui ne sont pas très encadrées mais en mettant des points ou en mettant des “es” </a:t>
            </a:r>
            <a:r>
              <a:rPr lang="fr-FR" sz="2000" b="0" i="0" u="none" strike="noStrike" dirty="0" err="1">
                <a:solidFill>
                  <a:srgbClr val="000000"/>
                </a:solidFill>
                <a:effectLst/>
              </a:rPr>
              <a:t>etc</a:t>
            </a:r>
            <a:r>
              <a:rPr lang="fr-FR" sz="2000" b="0" i="0" u="none" strike="noStrike" dirty="0">
                <a:solidFill>
                  <a:srgbClr val="000000"/>
                </a:solidFill>
                <a:effectLst/>
              </a:rPr>
              <a:t> vous pouvez heu dire que </a:t>
            </a:r>
            <a:r>
              <a:rPr lang="fr-FR" sz="2000" b="0" i="0" u="none" strike="noStrike" dirty="0">
                <a:solidFill>
                  <a:srgbClr val="000000"/>
                </a:solidFill>
                <a:effectLst/>
                <a:highlight>
                  <a:srgbClr val="FFFF00"/>
                </a:highlight>
              </a:rPr>
              <a:t>voilà c’est c’est adressé à moi</a:t>
            </a:r>
            <a:r>
              <a:rPr lang="fr-FR" sz="2000" b="0" i="0" u="none" strike="noStrike" dirty="0">
                <a:solidFill>
                  <a:srgbClr val="000000"/>
                </a:solidFill>
                <a:effectLst/>
              </a:rPr>
              <a:t>, je peux dire que c’est adressé à moi mais quand on dit “</a:t>
            </a:r>
            <a:r>
              <a:rPr lang="fr-FR" sz="2000" b="0" i="0" u="none" strike="noStrike" dirty="0" err="1">
                <a:solidFill>
                  <a:srgbClr val="000000"/>
                </a:solidFill>
                <a:effectLst/>
              </a:rPr>
              <a:t>boujour</a:t>
            </a:r>
            <a:r>
              <a:rPr lang="fr-FR" sz="2000" b="0" i="0" u="none" strike="noStrike" dirty="0">
                <a:solidFill>
                  <a:srgbClr val="000000"/>
                </a:solidFill>
                <a:effectLst/>
              </a:rPr>
              <a:t> à tous” c’est un peu heu c’est un peu pour les personnes qui se définissent comme masculins. » </a:t>
            </a:r>
          </a:p>
          <a:p>
            <a:pPr marL="0" indent="0" algn="just" rtl="0">
              <a:buNone/>
            </a:pPr>
            <a:r>
              <a:rPr lang="fr-FR" sz="2000" b="0" i="0" u="none" strike="noStrike" dirty="0">
                <a:solidFill>
                  <a:srgbClr val="000000"/>
                </a:solidFill>
                <a:effectLst/>
              </a:rPr>
              <a:t>(P19, non binaire) </a:t>
            </a:r>
            <a:endParaRPr lang="fr-FR" sz="2000" b="0" dirty="0">
              <a:effectLst/>
            </a:endParaRPr>
          </a:p>
          <a:p>
            <a:pPr marL="0" indent="0">
              <a:buNone/>
            </a:pPr>
            <a:br>
              <a:rPr lang="fr-FR" dirty="0"/>
            </a:br>
            <a:endParaRPr lang="fr-FR" dirty="0"/>
          </a:p>
        </p:txBody>
      </p:sp>
    </p:spTree>
    <p:extLst>
      <p:ext uri="{BB962C8B-B14F-4D97-AF65-F5344CB8AC3E}">
        <p14:creationId xmlns:p14="http://schemas.microsoft.com/office/powerpoint/2010/main" val="1054574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2B859-C093-222D-7DDF-449210E650AC}"/>
            </a:ext>
          </a:extLst>
        </p:cNvPr>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4F60EE7-CD33-B271-3DB4-AF1DDA3EB88F}"/>
              </a:ext>
            </a:extLst>
          </p:cNvPr>
          <p:cNvPicPr>
            <a:picLocks noGrp="1" noChangeAspect="1"/>
          </p:cNvPicPr>
          <p:nvPr>
            <p:ph idx="1"/>
          </p:nvPr>
        </p:nvPicPr>
        <p:blipFill>
          <a:blip r:embed="rId2"/>
          <a:stretch>
            <a:fillRect/>
          </a:stretch>
        </p:blipFill>
        <p:spPr>
          <a:xfrm>
            <a:off x="1612244" y="905933"/>
            <a:ext cx="8999516" cy="5039728"/>
          </a:xfrm>
          <a:prstGeom prst="rect">
            <a:avLst/>
          </a:prstGeom>
        </p:spPr>
      </p:pic>
    </p:spTree>
    <p:extLst>
      <p:ext uri="{BB962C8B-B14F-4D97-AF65-F5344CB8AC3E}">
        <p14:creationId xmlns:p14="http://schemas.microsoft.com/office/powerpoint/2010/main" val="1827665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035C-1EFE-828F-CEAD-341877E43625}"/>
            </a:ext>
          </a:extLst>
        </p:cNvPr>
        <p:cNvGrpSpPr/>
        <p:nvPr/>
      </p:nvGrpSpPr>
      <p:grpSpPr>
        <a:xfrm>
          <a:off x="0" y="0"/>
          <a:ext cx="0" cy="0"/>
          <a:chOff x="0" y="0"/>
          <a:chExt cx="0" cy="0"/>
        </a:xfrm>
      </p:grpSpPr>
      <p:pic>
        <p:nvPicPr>
          <p:cNvPr id="4" name="Espace réservé du contenu 3" descr="Une image contenant texte, capture d’écran, Police, document&#10;&#10;Description générée automatiquement">
            <a:extLst>
              <a:ext uri="{FF2B5EF4-FFF2-40B4-BE49-F238E27FC236}">
                <a16:creationId xmlns:a16="http://schemas.microsoft.com/office/drawing/2014/main" id="{ED2AECA2-D2D0-ED13-F4BA-5AACEE36F176}"/>
              </a:ext>
            </a:extLst>
          </p:cNvPr>
          <p:cNvPicPr>
            <a:picLocks noGrp="1" noChangeAspect="1"/>
          </p:cNvPicPr>
          <p:nvPr>
            <p:ph idx="1"/>
          </p:nvPr>
        </p:nvPicPr>
        <p:blipFill>
          <a:blip r:embed="rId2"/>
          <a:stretch>
            <a:fillRect/>
          </a:stretch>
        </p:blipFill>
        <p:spPr>
          <a:xfrm>
            <a:off x="1592066" y="905933"/>
            <a:ext cx="9039871" cy="5039728"/>
          </a:xfrm>
          <a:prstGeom prst="rect">
            <a:avLst/>
          </a:prstGeom>
        </p:spPr>
      </p:pic>
    </p:spTree>
    <p:extLst>
      <p:ext uri="{BB962C8B-B14F-4D97-AF65-F5344CB8AC3E}">
        <p14:creationId xmlns:p14="http://schemas.microsoft.com/office/powerpoint/2010/main" val="3336369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A29E1-E699-6EDB-C0B6-12F8D0F2AFDA}"/>
              </a:ext>
            </a:extLst>
          </p:cNvPr>
          <p:cNvSpPr>
            <a:spLocks noGrp="1"/>
          </p:cNvSpPr>
          <p:nvPr>
            <p:ph type="title"/>
          </p:nvPr>
        </p:nvSpPr>
        <p:spPr>
          <a:xfrm>
            <a:off x="551145" y="875326"/>
            <a:ext cx="2592887" cy="1450757"/>
          </a:xfrm>
        </p:spPr>
        <p:txBody>
          <a:bodyPr>
            <a:normAutofit fontScale="90000"/>
          </a:bodyPr>
          <a:lstStyle/>
          <a:p>
            <a:r>
              <a:rPr lang="fr-FR" dirty="0"/>
              <a:t>Une différence genrée</a:t>
            </a:r>
          </a:p>
        </p:txBody>
      </p:sp>
      <p:pic>
        <p:nvPicPr>
          <p:cNvPr id="4" name="Image 3">
            <a:extLst>
              <a:ext uri="{FF2B5EF4-FFF2-40B4-BE49-F238E27FC236}">
                <a16:creationId xmlns:a16="http://schemas.microsoft.com/office/drawing/2014/main" id="{E5236FC1-F3F7-176A-17B5-F8D88149B1D5}"/>
              </a:ext>
            </a:extLst>
          </p:cNvPr>
          <p:cNvPicPr>
            <a:picLocks noChangeAspect="1"/>
          </p:cNvPicPr>
          <p:nvPr/>
        </p:nvPicPr>
        <p:blipFill>
          <a:blip r:embed="rId3"/>
          <a:stretch>
            <a:fillRect/>
          </a:stretch>
        </p:blipFill>
        <p:spPr>
          <a:xfrm>
            <a:off x="3144032" y="770801"/>
            <a:ext cx="9043916" cy="4935393"/>
          </a:xfrm>
          <a:prstGeom prst="rect">
            <a:avLst/>
          </a:prstGeom>
        </p:spPr>
      </p:pic>
    </p:spTree>
    <p:extLst>
      <p:ext uri="{BB962C8B-B14F-4D97-AF65-F5344CB8AC3E}">
        <p14:creationId xmlns:p14="http://schemas.microsoft.com/office/powerpoint/2010/main" val="3145358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F33CE-E0E8-E13D-650A-6511C47D3C8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896023-C9F1-0C92-886D-A71A700926A4}"/>
              </a:ext>
            </a:extLst>
          </p:cNvPr>
          <p:cNvSpPr>
            <a:spLocks noGrp="1"/>
          </p:cNvSpPr>
          <p:nvPr>
            <p:ph type="title"/>
          </p:nvPr>
        </p:nvSpPr>
        <p:spPr/>
        <p:txBody>
          <a:bodyPr/>
          <a:lstStyle/>
          <a:p>
            <a:r>
              <a:rPr lang="fr-FR" dirty="0"/>
              <a:t>5. Paradoxe : </a:t>
            </a:r>
            <a:br>
              <a:rPr lang="fr-FR" dirty="0"/>
            </a:br>
            <a:r>
              <a:rPr lang="fr-FR" dirty="0"/>
              <a:t>envie de l’utiliser / utilisation réelle </a:t>
            </a:r>
          </a:p>
        </p:txBody>
      </p:sp>
      <p:sp>
        <p:nvSpPr>
          <p:cNvPr id="3" name="Espace réservé du contenu 2">
            <a:extLst>
              <a:ext uri="{FF2B5EF4-FFF2-40B4-BE49-F238E27FC236}">
                <a16:creationId xmlns:a16="http://schemas.microsoft.com/office/drawing/2014/main" id="{46A8CF46-818D-B465-99FB-2FEFD43A9AE8}"/>
              </a:ext>
            </a:extLst>
          </p:cNvPr>
          <p:cNvSpPr>
            <a:spLocks noGrp="1"/>
          </p:cNvSpPr>
          <p:nvPr>
            <p:ph idx="1"/>
          </p:nvPr>
        </p:nvSpPr>
        <p:spPr/>
        <p:txBody>
          <a:bodyPr/>
          <a:lstStyle/>
          <a:p>
            <a:pPr marL="0" indent="0">
              <a:buNone/>
            </a:pPr>
            <a:r>
              <a:rPr lang="fr-FR" dirty="0"/>
              <a:t>Entretiens avec les </a:t>
            </a:r>
            <a:r>
              <a:rPr lang="fr-FR" dirty="0" err="1"/>
              <a:t>apprenant·es</a:t>
            </a:r>
            <a:r>
              <a:rPr lang="fr-FR" dirty="0"/>
              <a:t> des classes de la recherche collaborative à la fin de l’année : </a:t>
            </a:r>
          </a:p>
          <a:p>
            <a:pPr marL="0" indent="0">
              <a:buNone/>
            </a:pPr>
            <a:r>
              <a:rPr lang="fr-FR" dirty="0"/>
              <a:t>- Reconnaissance des formes dites « inclusives » </a:t>
            </a:r>
          </a:p>
          <a:p>
            <a:pPr marL="0" indent="0">
              <a:buNone/>
            </a:pPr>
            <a:r>
              <a:rPr lang="fr-FR" dirty="0"/>
              <a:t>- Capacité à expliquer ce dont il s’agit, quel est l’objectif</a:t>
            </a:r>
          </a:p>
        </p:txBody>
      </p:sp>
      <p:sp>
        <p:nvSpPr>
          <p:cNvPr id="4" name="Rectangle : coins arrondis 3">
            <a:extLst>
              <a:ext uri="{FF2B5EF4-FFF2-40B4-BE49-F238E27FC236}">
                <a16:creationId xmlns:a16="http://schemas.microsoft.com/office/drawing/2014/main" id="{06A21D4F-A621-C5D9-21EE-D38A9FE0363D}"/>
              </a:ext>
            </a:extLst>
          </p:cNvPr>
          <p:cNvSpPr/>
          <p:nvPr/>
        </p:nvSpPr>
        <p:spPr>
          <a:xfrm>
            <a:off x="515112" y="4142499"/>
            <a:ext cx="6912655" cy="14287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ctr">
              <a:buAutoNum type="arabicParenR"/>
            </a:pPr>
            <a:r>
              <a:rPr lang="fr-FR" sz="2000" b="0" i="0" u="none" strike="noStrike" dirty="0">
                <a:solidFill>
                  <a:schemeClr val="bg1"/>
                </a:solidFill>
                <a:effectLst/>
              </a:rPr>
              <a:t>Les étudiants doivent travailler</a:t>
            </a:r>
          </a:p>
          <a:p>
            <a:pPr marL="457200" indent="-457200" algn="ctr">
              <a:buAutoNum type="arabicParenR"/>
            </a:pPr>
            <a:r>
              <a:rPr lang="fr-FR" sz="2000" dirty="0">
                <a:solidFill>
                  <a:schemeClr val="bg1"/>
                </a:solidFill>
              </a:rPr>
              <a:t>Les étudiantes et les étudiants doivent travailler </a:t>
            </a:r>
          </a:p>
          <a:p>
            <a:pPr marL="457200" indent="-457200" algn="ctr">
              <a:buAutoNum type="arabicParenR"/>
            </a:pPr>
            <a:r>
              <a:rPr lang="fr-FR" sz="2000" dirty="0">
                <a:solidFill>
                  <a:schemeClr val="bg1"/>
                </a:solidFill>
              </a:rPr>
              <a:t>Les </a:t>
            </a:r>
            <a:r>
              <a:rPr lang="fr-FR" sz="2000" dirty="0" err="1">
                <a:solidFill>
                  <a:schemeClr val="bg1"/>
                </a:solidFill>
              </a:rPr>
              <a:t>étudiant·es</a:t>
            </a:r>
            <a:r>
              <a:rPr lang="fr-FR" sz="2000" dirty="0">
                <a:solidFill>
                  <a:schemeClr val="bg1"/>
                </a:solidFill>
              </a:rPr>
              <a:t> doivent travailler</a:t>
            </a:r>
          </a:p>
        </p:txBody>
      </p:sp>
      <p:sp>
        <p:nvSpPr>
          <p:cNvPr id="6" name="ZoneTexte 5">
            <a:extLst>
              <a:ext uri="{FF2B5EF4-FFF2-40B4-BE49-F238E27FC236}">
                <a16:creationId xmlns:a16="http://schemas.microsoft.com/office/drawing/2014/main" id="{641D2454-73FB-2CC7-8417-2549CC1FFA46}"/>
              </a:ext>
            </a:extLst>
          </p:cNvPr>
          <p:cNvSpPr txBox="1"/>
          <p:nvPr/>
        </p:nvSpPr>
        <p:spPr>
          <a:xfrm>
            <a:off x="7427767" y="4684734"/>
            <a:ext cx="2363789" cy="646331"/>
          </a:xfrm>
          <a:prstGeom prst="rect">
            <a:avLst/>
          </a:prstGeom>
          <a:noFill/>
        </p:spPr>
        <p:txBody>
          <a:bodyPr wrap="none" rtlCol="0">
            <a:spAutoFit/>
          </a:bodyPr>
          <a:lstStyle/>
          <a:p>
            <a:r>
              <a:rPr lang="fr-FR" dirty="0"/>
              <a:t>2 : doublets complets</a:t>
            </a:r>
          </a:p>
          <a:p>
            <a:r>
              <a:rPr lang="fr-FR" dirty="0"/>
              <a:t>3 : doublets abrégés </a:t>
            </a:r>
          </a:p>
        </p:txBody>
      </p:sp>
      <p:sp>
        <p:nvSpPr>
          <p:cNvPr id="7" name="ZoneTexte 6">
            <a:extLst>
              <a:ext uri="{FF2B5EF4-FFF2-40B4-BE49-F238E27FC236}">
                <a16:creationId xmlns:a16="http://schemas.microsoft.com/office/drawing/2014/main" id="{75FD7326-F1DB-9316-3762-2316E2C807C5}"/>
              </a:ext>
            </a:extLst>
          </p:cNvPr>
          <p:cNvSpPr txBox="1"/>
          <p:nvPr/>
        </p:nvSpPr>
        <p:spPr>
          <a:xfrm>
            <a:off x="7391112" y="5635427"/>
            <a:ext cx="4521140" cy="923330"/>
          </a:xfrm>
          <a:prstGeom prst="rect">
            <a:avLst/>
          </a:prstGeom>
          <a:noFill/>
        </p:spPr>
        <p:txBody>
          <a:bodyPr wrap="square" rtlCol="0">
            <a:spAutoFit/>
          </a:bodyPr>
          <a:lstStyle/>
          <a:p>
            <a:r>
              <a:rPr lang="fr-FR" dirty="0"/>
              <a:t>Formes préférées par les femmes et les personnes non-binaires… mais pas d’appropriation dans les usages</a:t>
            </a:r>
          </a:p>
        </p:txBody>
      </p:sp>
    </p:spTree>
    <p:extLst>
      <p:ext uri="{BB962C8B-B14F-4D97-AF65-F5344CB8AC3E}">
        <p14:creationId xmlns:p14="http://schemas.microsoft.com/office/powerpoint/2010/main" val="156932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7AFE8-FD2A-F4C2-6186-2DFC9A13C5A9}"/>
              </a:ext>
            </a:extLst>
          </p:cNvPr>
          <p:cNvSpPr>
            <a:spLocks noGrp="1"/>
          </p:cNvSpPr>
          <p:nvPr>
            <p:ph type="title"/>
          </p:nvPr>
        </p:nvSpPr>
        <p:spPr/>
        <p:txBody>
          <a:bodyPr/>
          <a:lstStyle/>
          <a:p>
            <a:r>
              <a:rPr lang="fr-FR" dirty="0"/>
              <a:t>5. Paradoxe : </a:t>
            </a:r>
            <a:br>
              <a:rPr lang="fr-FR" dirty="0"/>
            </a:br>
            <a:r>
              <a:rPr lang="fr-FR" dirty="0"/>
              <a:t>envie de l’utiliser / utilisation réelle </a:t>
            </a:r>
          </a:p>
        </p:txBody>
      </p:sp>
      <p:sp>
        <p:nvSpPr>
          <p:cNvPr id="3" name="Espace réservé du contenu 2">
            <a:extLst>
              <a:ext uri="{FF2B5EF4-FFF2-40B4-BE49-F238E27FC236}">
                <a16:creationId xmlns:a16="http://schemas.microsoft.com/office/drawing/2014/main" id="{BEEFC66C-E338-269F-B924-348F3F68C69F}"/>
              </a:ext>
            </a:extLst>
          </p:cNvPr>
          <p:cNvSpPr>
            <a:spLocks noGrp="1"/>
          </p:cNvSpPr>
          <p:nvPr>
            <p:ph idx="1"/>
          </p:nvPr>
        </p:nvSpPr>
        <p:spPr/>
        <p:txBody>
          <a:bodyPr/>
          <a:lstStyle/>
          <a:p>
            <a:pPr marL="0" indent="0">
              <a:buNone/>
            </a:pPr>
            <a:r>
              <a:rPr lang="fr-FR" dirty="0"/>
              <a:t>- Souvent, ce sont des formes préférées (notamment par les femmes / personnes non-binaires) </a:t>
            </a:r>
          </a:p>
          <a:p>
            <a:endParaRPr lang="fr-FR" dirty="0"/>
          </a:p>
        </p:txBody>
      </p:sp>
      <p:sp>
        <p:nvSpPr>
          <p:cNvPr id="4" name="Rectangle : coins arrondis 3">
            <a:extLst>
              <a:ext uri="{FF2B5EF4-FFF2-40B4-BE49-F238E27FC236}">
                <a16:creationId xmlns:a16="http://schemas.microsoft.com/office/drawing/2014/main" id="{A25697EE-BCA4-69C6-38D5-C9CF7E7B441B}"/>
              </a:ext>
            </a:extLst>
          </p:cNvPr>
          <p:cNvSpPr/>
          <p:nvPr/>
        </p:nvSpPr>
        <p:spPr>
          <a:xfrm>
            <a:off x="2298791" y="3404996"/>
            <a:ext cx="7829549" cy="211455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rtl="0"/>
            <a:r>
              <a:rPr lang="fr-FR" sz="2000" b="0" i="0" u="none" strike="noStrike" dirty="0">
                <a:solidFill>
                  <a:sysClr val="windowText" lastClr="000000"/>
                </a:solidFill>
                <a:effectLst/>
              </a:rPr>
              <a:t>Apprenante 2- à mon avis la phrase un est // dominant le masculin / </a:t>
            </a:r>
            <a:r>
              <a:rPr lang="fr-FR" sz="2000" b="0" i="0" u="none" strike="noStrike" dirty="0">
                <a:solidFill>
                  <a:sysClr val="windowText" lastClr="000000"/>
                </a:solidFill>
                <a:effectLst/>
                <a:highlight>
                  <a:srgbClr val="FFFF00"/>
                </a:highlight>
              </a:rPr>
              <a:t>la masculinité est dominante mais la / troisième phrase est très égal </a:t>
            </a:r>
          </a:p>
          <a:p>
            <a:pPr algn="just" rtl="0"/>
            <a:endParaRPr lang="fr-FR" sz="2000" b="0" dirty="0">
              <a:solidFill>
                <a:sysClr val="windowText" lastClr="000000"/>
              </a:solidFill>
              <a:effectLst/>
            </a:endParaRPr>
          </a:p>
          <a:p>
            <a:pPr algn="just" rtl="0"/>
            <a:r>
              <a:rPr lang="fr-FR" sz="2000" dirty="0">
                <a:solidFill>
                  <a:sysClr val="windowText" lastClr="000000"/>
                </a:solidFill>
              </a:rPr>
              <a:t>Chercheuse </a:t>
            </a:r>
            <a:r>
              <a:rPr lang="fr-FR" sz="2000" b="0" i="0" u="none" strike="noStrike" dirty="0">
                <a:solidFill>
                  <a:sysClr val="windowText" lastClr="000000"/>
                </a:solidFill>
                <a:effectLst/>
              </a:rPr>
              <a:t>- égalitaire c’est ça ? </a:t>
            </a:r>
          </a:p>
          <a:p>
            <a:pPr algn="just" rtl="0"/>
            <a:endParaRPr lang="fr-FR" sz="2000" b="0" dirty="0">
              <a:solidFill>
                <a:sysClr val="windowText" lastClr="000000"/>
              </a:solidFill>
              <a:effectLst/>
            </a:endParaRPr>
          </a:p>
          <a:p>
            <a:pPr algn="just" rtl="0"/>
            <a:r>
              <a:rPr lang="fr-FR" sz="2000" b="0" i="0" u="none" strike="noStrike" dirty="0">
                <a:solidFill>
                  <a:sysClr val="windowText" lastClr="000000"/>
                </a:solidFill>
                <a:effectLst/>
              </a:rPr>
              <a:t>Apprenante 2- oui égalitaire (entretien 6)</a:t>
            </a:r>
            <a:endParaRPr lang="fr-FR" sz="2000" b="0" dirty="0">
              <a:solidFill>
                <a:sysClr val="windowText" lastClr="000000"/>
              </a:solidFill>
              <a:effectLst/>
            </a:endParaRPr>
          </a:p>
        </p:txBody>
      </p:sp>
      <p:sp>
        <p:nvSpPr>
          <p:cNvPr id="5" name="Espace réservé du contenu 2">
            <a:extLst>
              <a:ext uri="{FF2B5EF4-FFF2-40B4-BE49-F238E27FC236}">
                <a16:creationId xmlns:a16="http://schemas.microsoft.com/office/drawing/2014/main" id="{B489EAAC-C681-CCF0-1AE6-9D4690A5A4BD}"/>
              </a:ext>
            </a:extLst>
          </p:cNvPr>
          <p:cNvSpPr txBox="1">
            <a:spLocks/>
          </p:cNvSpPr>
          <p:nvPr/>
        </p:nvSpPr>
        <p:spPr>
          <a:xfrm>
            <a:off x="784254" y="5816334"/>
            <a:ext cx="11155680" cy="52784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b="1" dirty="0">
                <a:sym typeface="Wingdings" pitchFamily="2" charset="2"/>
              </a:rPr>
              <a:t> </a:t>
            </a:r>
            <a:r>
              <a:rPr lang="fr-FR" sz="2000" b="1" dirty="0"/>
              <a:t>MAIS </a:t>
            </a:r>
            <a:r>
              <a:rPr lang="fr-FR" sz="2000" b="1" dirty="0" err="1"/>
              <a:t>iels</a:t>
            </a:r>
            <a:r>
              <a:rPr lang="fr-FR" sz="2000" b="1" dirty="0"/>
              <a:t> ne les utilisent pas </a:t>
            </a:r>
          </a:p>
          <a:p>
            <a:endParaRPr lang="fr-FR" dirty="0"/>
          </a:p>
        </p:txBody>
      </p:sp>
    </p:spTree>
    <p:extLst>
      <p:ext uri="{BB962C8B-B14F-4D97-AF65-F5344CB8AC3E}">
        <p14:creationId xmlns:p14="http://schemas.microsoft.com/office/powerpoint/2010/main" val="17226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E7872-E119-E777-C88F-31D1D0220980}"/>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0DD5C8F7-EFFA-A2BF-2DAF-0A35C0F8E221}"/>
              </a:ext>
            </a:extLst>
          </p:cNvPr>
          <p:cNvSpPr/>
          <p:nvPr/>
        </p:nvSpPr>
        <p:spPr>
          <a:xfrm>
            <a:off x="2181225" y="1778696"/>
            <a:ext cx="7829549" cy="4298972"/>
          </a:xfrm>
          <a:prstGeom prst="roundRect">
            <a:avLst/>
          </a:prstGeom>
          <a:noFill/>
        </p:spPr>
        <p:style>
          <a:lnRef idx="3">
            <a:schemeClr val="lt1"/>
          </a:lnRef>
          <a:fillRef idx="1">
            <a:schemeClr val="accent3"/>
          </a:fillRef>
          <a:effectRef idx="1">
            <a:schemeClr val="accent3"/>
          </a:effectRef>
          <a:fontRef idx="minor">
            <a:schemeClr val="lt1"/>
          </a:fontRef>
        </p:style>
        <p:txBody>
          <a:bodyPr rtlCol="0" anchor="ctr"/>
          <a:lstStyle/>
          <a:p>
            <a:r>
              <a:rPr lang="fr-FR" sz="2000" b="1" dirty="0">
                <a:solidFill>
                  <a:schemeClr val="tx1"/>
                </a:solidFill>
              </a:rPr>
              <a:t>Chercheuse</a:t>
            </a:r>
            <a:r>
              <a:rPr lang="fr-FR" sz="2000" dirty="0">
                <a:solidFill>
                  <a:schemeClr val="tx1"/>
                </a:solidFill>
              </a:rPr>
              <a:t>  - Alors mais du coup expliquez-moi parce que si vos professeures utilisent la troisième, vous vous préférez la troisième ou la deuxième, mais vous utilisez la première. Pourquoi ? </a:t>
            </a:r>
            <a:endParaRPr lang="fr-FR" sz="2400" b="0" dirty="0">
              <a:solidFill>
                <a:schemeClr val="tx1"/>
              </a:solidFill>
              <a:effectLst/>
            </a:endParaRPr>
          </a:p>
          <a:p>
            <a:r>
              <a:rPr lang="fr-FR" sz="2000" dirty="0">
                <a:solidFill>
                  <a:schemeClr val="tx1"/>
                </a:solidFill>
              </a:rPr>
              <a:t>(rires)</a:t>
            </a:r>
            <a:endParaRPr lang="fr-FR" sz="2400" b="0" dirty="0">
              <a:solidFill>
                <a:schemeClr val="tx1"/>
              </a:solidFill>
              <a:effectLst/>
            </a:endParaRPr>
          </a:p>
          <a:p>
            <a:r>
              <a:rPr lang="fr-FR" sz="2000" i="1" dirty="0">
                <a:solidFill>
                  <a:schemeClr val="tx1"/>
                </a:solidFill>
              </a:rPr>
              <a:t>[</a:t>
            </a:r>
            <a:r>
              <a:rPr lang="fr-FR" sz="2000" i="1" dirty="0" err="1">
                <a:solidFill>
                  <a:schemeClr val="tx1"/>
                </a:solidFill>
              </a:rPr>
              <a:t>iels</a:t>
            </a:r>
            <a:r>
              <a:rPr lang="fr-FR" sz="2000" i="1" dirty="0">
                <a:solidFill>
                  <a:schemeClr val="tx1"/>
                </a:solidFill>
              </a:rPr>
              <a:t> parlent en turc]</a:t>
            </a:r>
            <a:endParaRPr lang="fr-FR" sz="2400" b="0" i="1" dirty="0">
              <a:solidFill>
                <a:schemeClr val="tx1"/>
              </a:solidFill>
              <a:effectLst/>
            </a:endParaRPr>
          </a:p>
          <a:p>
            <a:r>
              <a:rPr lang="fr-FR" sz="2000" b="1" dirty="0">
                <a:solidFill>
                  <a:schemeClr val="tx1"/>
                </a:solidFill>
              </a:rPr>
              <a:t>Chercheuse</a:t>
            </a:r>
            <a:r>
              <a:rPr lang="fr-FR" sz="2000" dirty="0">
                <a:solidFill>
                  <a:schemeClr val="tx1"/>
                </a:solidFill>
              </a:rPr>
              <a:t> - L’habitude ? c’est ça ? </a:t>
            </a:r>
            <a:endParaRPr lang="fr-FR" sz="2400" b="0" dirty="0">
              <a:solidFill>
                <a:schemeClr val="tx1"/>
              </a:solidFill>
              <a:effectLst/>
            </a:endParaRPr>
          </a:p>
          <a:p>
            <a:r>
              <a:rPr lang="fr-FR" sz="2000" b="1" dirty="0" err="1">
                <a:solidFill>
                  <a:schemeClr val="tx1"/>
                </a:solidFill>
                <a:highlight>
                  <a:srgbClr val="FFFF00"/>
                </a:highlight>
              </a:rPr>
              <a:t>Apprenant·e</a:t>
            </a:r>
            <a:r>
              <a:rPr lang="fr-FR" sz="2000" b="1" dirty="0">
                <a:solidFill>
                  <a:schemeClr val="tx1"/>
                </a:solidFill>
                <a:highlight>
                  <a:srgbClr val="FFFF00"/>
                </a:highlight>
              </a:rPr>
              <a:t> 2 </a:t>
            </a:r>
            <a:r>
              <a:rPr lang="fr-FR" sz="2000" dirty="0">
                <a:solidFill>
                  <a:schemeClr val="tx1"/>
                </a:solidFill>
                <a:highlight>
                  <a:srgbClr val="FFFF00"/>
                </a:highlight>
              </a:rPr>
              <a:t>- L’habitude</a:t>
            </a:r>
            <a:endParaRPr lang="fr-FR" sz="2400" b="0" dirty="0">
              <a:solidFill>
                <a:schemeClr val="tx1"/>
              </a:solidFill>
              <a:effectLst/>
              <a:highlight>
                <a:srgbClr val="FFFF00"/>
              </a:highlight>
            </a:endParaRPr>
          </a:p>
          <a:p>
            <a:r>
              <a:rPr lang="fr-FR" sz="2000" b="1" dirty="0">
                <a:solidFill>
                  <a:schemeClr val="tx1"/>
                </a:solidFill>
              </a:rPr>
              <a:t>Chercheuse</a:t>
            </a:r>
            <a:r>
              <a:rPr lang="fr-FR" sz="2000" dirty="0">
                <a:solidFill>
                  <a:schemeClr val="tx1"/>
                </a:solidFill>
              </a:rPr>
              <a:t> - Vos professeures utilisent ça mais pourquoi est-ce que vous avez plus l’habitude ? Parce que dans les exercices vous utilisez plutôt ça ? </a:t>
            </a:r>
            <a:endParaRPr lang="fr-FR" sz="2400" b="0" dirty="0">
              <a:solidFill>
                <a:schemeClr val="tx1"/>
              </a:solidFill>
              <a:effectLst/>
            </a:endParaRPr>
          </a:p>
          <a:p>
            <a:r>
              <a:rPr lang="fr-FR" sz="2000" b="1" dirty="0" err="1">
                <a:solidFill>
                  <a:schemeClr val="tx1"/>
                </a:solidFill>
              </a:rPr>
              <a:t>Apprenant·e</a:t>
            </a:r>
            <a:r>
              <a:rPr lang="fr-FR" sz="2000" b="1" dirty="0">
                <a:solidFill>
                  <a:schemeClr val="tx1"/>
                </a:solidFill>
              </a:rPr>
              <a:t> 1 </a:t>
            </a:r>
            <a:r>
              <a:rPr lang="fr-FR" sz="2000" dirty="0">
                <a:solidFill>
                  <a:schemeClr val="tx1"/>
                </a:solidFill>
              </a:rPr>
              <a:t>- Dans les exercices, dans les essais, c’est ça est utilisé </a:t>
            </a:r>
            <a:endParaRPr lang="fr-FR" sz="2000" b="0" dirty="0">
              <a:solidFill>
                <a:schemeClr val="tx1"/>
              </a:solidFill>
              <a:effectLst/>
            </a:endParaRPr>
          </a:p>
        </p:txBody>
      </p:sp>
      <p:sp>
        <p:nvSpPr>
          <p:cNvPr id="2" name="Titre 1">
            <a:extLst>
              <a:ext uri="{FF2B5EF4-FFF2-40B4-BE49-F238E27FC236}">
                <a16:creationId xmlns:a16="http://schemas.microsoft.com/office/drawing/2014/main" id="{9C3824FB-1E35-F8E8-4FC2-0B67141018A8}"/>
              </a:ext>
            </a:extLst>
          </p:cNvPr>
          <p:cNvSpPr txBox="1">
            <a:spLocks/>
          </p:cNvSpPr>
          <p:nvPr/>
        </p:nvSpPr>
        <p:spPr>
          <a:xfrm>
            <a:off x="521208" y="978408"/>
            <a:ext cx="11155680" cy="1463040"/>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fr-FR" dirty="0"/>
              <a:t>L’habitude</a:t>
            </a:r>
          </a:p>
        </p:txBody>
      </p:sp>
    </p:spTree>
    <p:extLst>
      <p:ext uri="{BB962C8B-B14F-4D97-AF65-F5344CB8AC3E}">
        <p14:creationId xmlns:p14="http://schemas.microsoft.com/office/powerpoint/2010/main" val="16303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3BC15B39-A1F7-70D6-1F66-DF32B3CB8F62}"/>
              </a:ext>
            </a:extLst>
          </p:cNvPr>
          <p:cNvSpPr>
            <a:spLocks noGrp="1"/>
          </p:cNvSpPr>
          <p:nvPr>
            <p:ph idx="4294967295"/>
          </p:nvPr>
        </p:nvSpPr>
        <p:spPr>
          <a:xfrm>
            <a:off x="1066800" y="1548606"/>
            <a:ext cx="10058400" cy="3760788"/>
          </a:xfrm>
        </p:spPr>
        <p:txBody>
          <a:bodyPr>
            <a:normAutofit/>
          </a:bodyPr>
          <a:lstStyle/>
          <a:p>
            <a:pPr marL="0" indent="0" algn="ctr">
              <a:buNone/>
            </a:pPr>
            <a:r>
              <a:rPr lang="fr-FR" sz="4400" dirty="0"/>
              <a:t>« Mais Madame, le français c’est une langue sexiste ! »</a:t>
            </a:r>
          </a:p>
        </p:txBody>
      </p:sp>
    </p:spTree>
    <p:extLst>
      <p:ext uri="{BB962C8B-B14F-4D97-AF65-F5344CB8AC3E}">
        <p14:creationId xmlns:p14="http://schemas.microsoft.com/office/powerpoint/2010/main" val="3767765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F24BB-F627-FCD0-624A-C70C0DEA0A6B}"/>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10DBA32-64DE-A736-85D2-D4F5A0D909E8}"/>
              </a:ext>
            </a:extLst>
          </p:cNvPr>
          <p:cNvSpPr/>
          <p:nvPr/>
        </p:nvSpPr>
        <p:spPr>
          <a:xfrm>
            <a:off x="2181225" y="960940"/>
            <a:ext cx="7829549" cy="4336776"/>
          </a:xfrm>
          <a:prstGeom prst="roundRect">
            <a:avLst/>
          </a:prstGeom>
          <a:noFill/>
        </p:spPr>
        <p:style>
          <a:lnRef idx="3">
            <a:schemeClr val="lt1"/>
          </a:lnRef>
          <a:fillRef idx="1">
            <a:schemeClr val="accent3"/>
          </a:fillRef>
          <a:effectRef idx="1">
            <a:schemeClr val="accent3"/>
          </a:effectRef>
          <a:fontRef idx="minor">
            <a:schemeClr val="lt1"/>
          </a:fontRef>
        </p:style>
        <p:txBody>
          <a:bodyPr rtlCol="0" anchor="ctr"/>
          <a:lstStyle/>
          <a:p>
            <a:r>
              <a:rPr lang="fr-FR" sz="2000" b="1" dirty="0">
                <a:solidFill>
                  <a:schemeClr val="tx1"/>
                </a:solidFill>
              </a:rPr>
              <a:t>Chercheuse </a:t>
            </a:r>
            <a:r>
              <a:rPr lang="fr-FR" sz="2000" dirty="0">
                <a:solidFill>
                  <a:schemeClr val="tx1"/>
                </a:solidFill>
              </a:rPr>
              <a:t>- ok tu as envie / tu aimerais bien / c’est ça ? utiliser plus le troisième type </a:t>
            </a:r>
            <a:endParaRPr lang="fr-FR" sz="2000" b="0" dirty="0">
              <a:solidFill>
                <a:schemeClr val="tx1"/>
              </a:solidFill>
              <a:effectLst/>
            </a:endParaRPr>
          </a:p>
          <a:p>
            <a:r>
              <a:rPr lang="fr-FR" sz="2000" b="1" dirty="0">
                <a:solidFill>
                  <a:schemeClr val="tx1"/>
                </a:solidFill>
              </a:rPr>
              <a:t>Apprenante </a:t>
            </a:r>
            <a:r>
              <a:rPr lang="fr-FR" sz="2000" dirty="0">
                <a:solidFill>
                  <a:schemeClr val="tx1"/>
                </a:solidFill>
              </a:rPr>
              <a:t>– oui</a:t>
            </a:r>
            <a:endParaRPr lang="fr-FR" sz="2000" b="0" dirty="0">
              <a:solidFill>
                <a:schemeClr val="tx1"/>
              </a:solidFill>
              <a:effectLst/>
            </a:endParaRPr>
          </a:p>
          <a:p>
            <a:r>
              <a:rPr lang="fr-FR" sz="2000" b="1" dirty="0">
                <a:solidFill>
                  <a:schemeClr val="tx1"/>
                </a:solidFill>
              </a:rPr>
              <a:t>Chercheuse </a:t>
            </a:r>
            <a:r>
              <a:rPr lang="fr-FR" sz="2000" dirty="0">
                <a:solidFill>
                  <a:schemeClr val="tx1"/>
                </a:solidFill>
              </a:rPr>
              <a:t>- alors pourquoi est-ce que tu utilises le premier type ? est-ce que tu peux expliquer</a:t>
            </a:r>
            <a:endParaRPr lang="fr-FR" sz="2000" b="0" dirty="0">
              <a:solidFill>
                <a:schemeClr val="tx1"/>
              </a:solidFill>
              <a:effectLst/>
            </a:endParaRPr>
          </a:p>
          <a:p>
            <a:r>
              <a:rPr lang="fr-FR" sz="2000" b="1" dirty="0">
                <a:solidFill>
                  <a:schemeClr val="tx1"/>
                </a:solidFill>
              </a:rPr>
              <a:t>Apprenante </a:t>
            </a:r>
            <a:r>
              <a:rPr lang="fr-FR" sz="2000" dirty="0">
                <a:solidFill>
                  <a:schemeClr val="tx1"/>
                </a:solidFill>
              </a:rPr>
              <a:t>- pour me conforme […] </a:t>
            </a:r>
            <a:r>
              <a:rPr lang="fr-FR" sz="2000" dirty="0">
                <a:solidFill>
                  <a:schemeClr val="tx1"/>
                </a:solidFill>
                <a:highlight>
                  <a:srgbClr val="FFFF00"/>
                </a:highlight>
              </a:rPr>
              <a:t>me conformer aux règles grammaire </a:t>
            </a:r>
            <a:r>
              <a:rPr lang="fr-FR" sz="2000" dirty="0">
                <a:solidFill>
                  <a:schemeClr val="tx1"/>
                </a:solidFill>
              </a:rPr>
              <a:t>(entretien 5) </a:t>
            </a:r>
            <a:endParaRPr lang="fr-FR" b="0" dirty="0">
              <a:solidFill>
                <a:schemeClr val="tx1"/>
              </a:solidFill>
              <a:effectLst/>
            </a:endParaRPr>
          </a:p>
        </p:txBody>
      </p:sp>
      <p:sp>
        <p:nvSpPr>
          <p:cNvPr id="2" name="Titre 1">
            <a:extLst>
              <a:ext uri="{FF2B5EF4-FFF2-40B4-BE49-F238E27FC236}">
                <a16:creationId xmlns:a16="http://schemas.microsoft.com/office/drawing/2014/main" id="{C1DC74E1-2156-33F4-C4FF-5F289D91BEE4}"/>
              </a:ext>
            </a:extLst>
          </p:cNvPr>
          <p:cNvSpPr txBox="1">
            <a:spLocks/>
          </p:cNvSpPr>
          <p:nvPr/>
        </p:nvSpPr>
        <p:spPr>
          <a:xfrm>
            <a:off x="521208" y="978408"/>
            <a:ext cx="11155680" cy="1463040"/>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fr-FR" dirty="0"/>
              <a:t>La norme grammaticale</a:t>
            </a:r>
          </a:p>
        </p:txBody>
      </p:sp>
    </p:spTree>
    <p:extLst>
      <p:ext uri="{BB962C8B-B14F-4D97-AF65-F5344CB8AC3E}">
        <p14:creationId xmlns:p14="http://schemas.microsoft.com/office/powerpoint/2010/main" val="3940774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D71B31-D371-E59C-0B8B-9027F4364CB4}"/>
              </a:ext>
            </a:extLst>
          </p:cNvPr>
          <p:cNvSpPr>
            <a:spLocks noGrp="1"/>
          </p:cNvSpPr>
          <p:nvPr>
            <p:ph type="title"/>
          </p:nvPr>
        </p:nvSpPr>
        <p:spPr/>
        <p:txBody>
          <a:bodyPr/>
          <a:lstStyle/>
          <a:p>
            <a:r>
              <a:rPr lang="fr-FR" dirty="0"/>
              <a:t>La question de l’acceptabilité</a:t>
            </a:r>
          </a:p>
        </p:txBody>
      </p:sp>
      <p:sp>
        <p:nvSpPr>
          <p:cNvPr id="3" name="Espace réservé du contenu 2">
            <a:extLst>
              <a:ext uri="{FF2B5EF4-FFF2-40B4-BE49-F238E27FC236}">
                <a16:creationId xmlns:a16="http://schemas.microsoft.com/office/drawing/2014/main" id="{5527AC84-05EC-49B3-1CEC-F87B62C2A745}"/>
              </a:ext>
            </a:extLst>
          </p:cNvPr>
          <p:cNvSpPr>
            <a:spLocks noGrp="1"/>
          </p:cNvSpPr>
          <p:nvPr>
            <p:ph idx="1"/>
          </p:nvPr>
        </p:nvSpPr>
        <p:spPr/>
        <p:txBody>
          <a:bodyPr>
            <a:normAutofit lnSpcReduction="10000"/>
          </a:bodyPr>
          <a:lstStyle/>
          <a:p>
            <a:pPr marL="0" indent="0" algn="just" rtl="0">
              <a:buNone/>
            </a:pPr>
            <a:r>
              <a:rPr lang="fr-FR" sz="2000" b="0" i="0" u="none" strike="noStrike" dirty="0">
                <a:solidFill>
                  <a:srgbClr val="000000"/>
                </a:solidFill>
                <a:effectLst/>
              </a:rPr>
              <a:t>« je pense qu’il y a un problème en matière de ça, de cette situation. Heu par exemple je me prépare pour le DALF maintenant et </a:t>
            </a:r>
            <a:r>
              <a:rPr lang="fr-FR" sz="2000" b="0" i="0" u="none" strike="noStrike" dirty="0">
                <a:solidFill>
                  <a:srgbClr val="000000"/>
                </a:solidFill>
                <a:effectLst/>
                <a:highlight>
                  <a:srgbClr val="FFFF00"/>
                </a:highlight>
              </a:rPr>
              <a:t>en écrivant pendant le DALF il me faut écrire de façon inclusive ou pas ? </a:t>
            </a:r>
            <a:r>
              <a:rPr lang="fr-FR" sz="2000" b="0" i="0" u="none" strike="noStrike" dirty="0">
                <a:solidFill>
                  <a:srgbClr val="000000"/>
                </a:solidFill>
                <a:effectLst/>
              </a:rPr>
              <a:t>donc heu comment régler ça, c’est difficile ! j’ai envie d’utiliser la langue de façon inclusive mais ce que j’observe c’est qu’il y a un bouleversement, c’est qu’il y a un désordre, un désordre complète en matière de cette situation. […] </a:t>
            </a:r>
            <a:r>
              <a:rPr lang="fr-FR" sz="2000" b="0" i="0" u="none" strike="noStrike" dirty="0">
                <a:solidFill>
                  <a:srgbClr val="000000"/>
                </a:solidFill>
                <a:effectLst/>
                <a:highlight>
                  <a:srgbClr val="FFFF00"/>
                </a:highlight>
              </a:rPr>
              <a:t>Quelque chose est risqué pour moi </a:t>
            </a:r>
            <a:r>
              <a:rPr lang="fr-FR" sz="2000" b="0" i="0" u="none" strike="noStrike" dirty="0">
                <a:solidFill>
                  <a:srgbClr val="000000"/>
                </a:solidFill>
                <a:effectLst/>
              </a:rPr>
              <a:t>» (P7, homme) </a:t>
            </a:r>
          </a:p>
          <a:p>
            <a:pPr marL="0" indent="0" algn="just" rtl="0">
              <a:buNone/>
            </a:pPr>
            <a:endParaRPr lang="fr-FR" sz="2000" dirty="0">
              <a:solidFill>
                <a:srgbClr val="000000"/>
              </a:solidFill>
            </a:endParaRPr>
          </a:p>
          <a:p>
            <a:pPr marL="0" indent="0" algn="just">
              <a:buNone/>
            </a:pPr>
            <a:r>
              <a:rPr lang="fr-FR" sz="2000" dirty="0">
                <a:solidFill>
                  <a:srgbClr val="000000"/>
                </a:solidFill>
              </a:rPr>
              <a:t>« peut-être que dans un examen officiel </a:t>
            </a:r>
            <a:r>
              <a:rPr lang="fr-FR" sz="2000" dirty="0">
                <a:solidFill>
                  <a:srgbClr val="000000"/>
                </a:solidFill>
                <a:highlight>
                  <a:srgbClr val="FFFF00"/>
                </a:highlight>
              </a:rPr>
              <a:t>tant que c’est pas accepté je ne l’utiliserai pas</a:t>
            </a:r>
            <a:r>
              <a:rPr lang="fr-FR" sz="2000" dirty="0">
                <a:solidFill>
                  <a:srgbClr val="000000"/>
                </a:solidFill>
              </a:rPr>
              <a:t>, enfin j’aimerais beaucoup mais si ça va par exemple si c’est un truc super important par exemple si ça va déterminer ma carrière… heu peut-être que je vais aller d’un côté plus </a:t>
            </a:r>
            <a:r>
              <a:rPr lang="fr-FR" sz="2000" i="1" dirty="0" err="1">
                <a:solidFill>
                  <a:srgbClr val="000000"/>
                </a:solidFill>
              </a:rPr>
              <a:t>safe</a:t>
            </a:r>
            <a:r>
              <a:rPr lang="fr-FR" sz="2000" dirty="0">
                <a:solidFill>
                  <a:srgbClr val="000000"/>
                </a:solidFill>
              </a:rPr>
              <a:t> » (P21, femme)</a:t>
            </a:r>
            <a:endParaRPr lang="fr-FR" sz="2000" b="0" dirty="0">
              <a:effectLst/>
            </a:endParaRPr>
          </a:p>
          <a:p>
            <a:pPr marL="0" indent="0">
              <a:buNone/>
            </a:pPr>
            <a:br>
              <a:rPr lang="fr-FR" dirty="0"/>
            </a:br>
            <a:endParaRPr lang="fr-FR" dirty="0"/>
          </a:p>
        </p:txBody>
      </p:sp>
    </p:spTree>
    <p:extLst>
      <p:ext uri="{BB962C8B-B14F-4D97-AF65-F5344CB8AC3E}">
        <p14:creationId xmlns:p14="http://schemas.microsoft.com/office/powerpoint/2010/main" val="418935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7A637F-EB2E-CCD1-E9C0-FB9CDFE4153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66585F-F3AE-BEA2-25AF-3746FB6D4CDE}"/>
              </a:ext>
            </a:extLst>
          </p:cNvPr>
          <p:cNvSpPr>
            <a:spLocks noGrp="1"/>
          </p:cNvSpPr>
          <p:nvPr>
            <p:ph type="title"/>
          </p:nvPr>
        </p:nvSpPr>
        <p:spPr/>
        <p:txBody>
          <a:bodyPr/>
          <a:lstStyle/>
          <a:p>
            <a:r>
              <a:rPr lang="fr-FR" dirty="0"/>
              <a:t>Attitude nuancée : la question de l’acceptabilité</a:t>
            </a:r>
          </a:p>
        </p:txBody>
      </p:sp>
      <p:sp>
        <p:nvSpPr>
          <p:cNvPr id="3" name="Espace réservé du contenu 2">
            <a:extLst>
              <a:ext uri="{FF2B5EF4-FFF2-40B4-BE49-F238E27FC236}">
                <a16:creationId xmlns:a16="http://schemas.microsoft.com/office/drawing/2014/main" id="{4E190791-619C-EAC0-735F-3A47056C9AEF}"/>
              </a:ext>
            </a:extLst>
          </p:cNvPr>
          <p:cNvSpPr>
            <a:spLocks noGrp="1"/>
          </p:cNvSpPr>
          <p:nvPr>
            <p:ph idx="1"/>
          </p:nvPr>
        </p:nvSpPr>
        <p:spPr/>
        <p:txBody>
          <a:bodyPr>
            <a:normAutofit/>
          </a:bodyPr>
          <a:lstStyle/>
          <a:p>
            <a:pPr marL="0" indent="0" algn="just" rtl="0">
              <a:buNone/>
            </a:pPr>
            <a:r>
              <a:rPr lang="fr-FR" sz="1800" b="0" i="0" u="none" strike="noStrike" dirty="0">
                <a:solidFill>
                  <a:srgbClr val="000000"/>
                </a:solidFill>
                <a:effectLst/>
              </a:rPr>
              <a:t>« je pense que je l’ai jamais appliquée dans mes examens ou dans mes écrits juste parce que je pense que j’ai jamais vraiment su comment l’appliquer et ou l’appliquer mais heu enfin moi je veux bien apprendre et je veux bien changer ça et je voudrais tellement mais heu comme [P23] peut-être que dans un examen officiel </a:t>
            </a:r>
            <a:r>
              <a:rPr lang="fr-FR" sz="1800" b="0" i="0" u="none" strike="noStrike" dirty="0">
                <a:solidFill>
                  <a:srgbClr val="000000"/>
                </a:solidFill>
                <a:effectLst/>
                <a:highlight>
                  <a:srgbClr val="FFFF00"/>
                </a:highlight>
              </a:rPr>
              <a:t>tant que c’est pas accepté je ne l’utiliserai pas</a:t>
            </a:r>
            <a:r>
              <a:rPr lang="fr-FR" sz="1800" b="0" i="0" u="none" strike="noStrike" dirty="0">
                <a:solidFill>
                  <a:srgbClr val="000000"/>
                </a:solidFill>
                <a:effectLst/>
              </a:rPr>
              <a:t>, enfin j’aimerais beaucoup mais si ça va par exemple si c’est un truc super important par exemple si ça va déterminer ma carrière… heu peut-être que je vais aller d’un côté plus </a:t>
            </a:r>
            <a:r>
              <a:rPr lang="fr-FR" sz="1800" b="0" i="1" u="none" strike="noStrike" dirty="0" err="1">
                <a:solidFill>
                  <a:srgbClr val="000000"/>
                </a:solidFill>
                <a:effectLst/>
              </a:rPr>
              <a:t>safe</a:t>
            </a:r>
            <a:r>
              <a:rPr lang="fr-FR" sz="1800" b="0" i="0" u="none" strike="noStrike" dirty="0">
                <a:solidFill>
                  <a:srgbClr val="000000"/>
                </a:solidFill>
                <a:effectLst/>
              </a:rPr>
              <a:t>, </a:t>
            </a:r>
            <a:r>
              <a:rPr lang="fr-FR" sz="1800" b="0" i="0" u="none" strike="noStrike" dirty="0">
                <a:solidFill>
                  <a:srgbClr val="000000"/>
                </a:solidFill>
                <a:effectLst/>
                <a:highlight>
                  <a:srgbClr val="FFFF00"/>
                </a:highlight>
              </a:rPr>
              <a:t>mais en même temps je me dis si je vais pas d’un côté </a:t>
            </a:r>
            <a:r>
              <a:rPr lang="fr-FR" sz="1800" b="0" i="1" u="none" strike="noStrike" dirty="0" err="1">
                <a:solidFill>
                  <a:srgbClr val="000000"/>
                </a:solidFill>
                <a:effectLst/>
                <a:highlight>
                  <a:srgbClr val="FFFF00"/>
                </a:highlight>
              </a:rPr>
              <a:t>safe</a:t>
            </a:r>
            <a:r>
              <a:rPr lang="fr-FR" sz="1800" b="0" i="0" u="none" strike="noStrike" dirty="0">
                <a:solidFill>
                  <a:srgbClr val="000000"/>
                </a:solidFill>
                <a:effectLst/>
                <a:highlight>
                  <a:srgbClr val="FFFF00"/>
                </a:highlight>
              </a:rPr>
              <a:t> peut-être que ça va un peu attirer l’attention sur ça </a:t>
            </a:r>
            <a:r>
              <a:rPr lang="fr-FR" sz="1800" b="0" i="0" u="none" strike="noStrike" dirty="0">
                <a:solidFill>
                  <a:srgbClr val="000000"/>
                </a:solidFill>
                <a:effectLst/>
              </a:rPr>
              <a:t>et.. pourquoi pas en fait, je pense que je déciderai vraiment sur le moment si je décide de faire une petite folie ou pas » </a:t>
            </a:r>
          </a:p>
          <a:p>
            <a:pPr marL="0" indent="0" algn="just" rtl="0">
              <a:buNone/>
            </a:pPr>
            <a:r>
              <a:rPr lang="fr-FR" sz="1800" b="0" i="0" u="none" strike="noStrike" dirty="0">
                <a:solidFill>
                  <a:srgbClr val="000000"/>
                </a:solidFill>
                <a:effectLst/>
              </a:rPr>
              <a:t>(P21, femme)</a:t>
            </a:r>
          </a:p>
          <a:p>
            <a:pPr algn="just" rtl="0"/>
            <a:r>
              <a:rPr lang="fr-FR" sz="1800" b="0" i="0" u="none" strike="noStrike" dirty="0">
                <a:solidFill>
                  <a:srgbClr val="000000"/>
                </a:solidFill>
                <a:effectLst/>
              </a:rPr>
              <a:t> </a:t>
            </a:r>
            <a:br>
              <a:rPr lang="fr-FR" dirty="0"/>
            </a:br>
            <a:endParaRPr lang="fr-FR" dirty="0"/>
          </a:p>
        </p:txBody>
      </p:sp>
    </p:spTree>
    <p:extLst>
      <p:ext uri="{BB962C8B-B14F-4D97-AF65-F5344CB8AC3E}">
        <p14:creationId xmlns:p14="http://schemas.microsoft.com/office/powerpoint/2010/main" val="3443648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3964250-F213-BFEE-92C9-506004F2994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1A045BA-2AB7-51E5-2B4D-335DFFE51410}"/>
              </a:ext>
            </a:extLst>
          </p:cNvPr>
          <p:cNvSpPr>
            <a:spLocks noGrp="1"/>
          </p:cNvSpPr>
          <p:nvPr>
            <p:ph type="title"/>
          </p:nvPr>
        </p:nvSpPr>
        <p:spPr/>
        <p:txBody>
          <a:bodyPr/>
          <a:lstStyle/>
          <a:p>
            <a:r>
              <a:rPr lang="fr-FR" dirty="0"/>
              <a:t>Attitude nuancée : la question de l’acceptabilité</a:t>
            </a:r>
          </a:p>
        </p:txBody>
      </p:sp>
      <p:sp>
        <p:nvSpPr>
          <p:cNvPr id="3" name="Espace réservé du contenu 2">
            <a:extLst>
              <a:ext uri="{FF2B5EF4-FFF2-40B4-BE49-F238E27FC236}">
                <a16:creationId xmlns:a16="http://schemas.microsoft.com/office/drawing/2014/main" id="{809D367D-D638-E02C-EBCE-A431F63F40FD}"/>
              </a:ext>
            </a:extLst>
          </p:cNvPr>
          <p:cNvSpPr>
            <a:spLocks noGrp="1"/>
          </p:cNvSpPr>
          <p:nvPr>
            <p:ph idx="1"/>
          </p:nvPr>
        </p:nvSpPr>
        <p:spPr/>
        <p:txBody>
          <a:bodyPr>
            <a:normAutofit/>
          </a:bodyPr>
          <a:lstStyle/>
          <a:p>
            <a:pPr marL="0" indent="0" algn="just" rtl="0">
              <a:buNone/>
            </a:pPr>
            <a:r>
              <a:rPr lang="fr-FR" sz="1800" b="0" i="0" u="none" strike="noStrike" dirty="0">
                <a:solidFill>
                  <a:srgbClr val="000000"/>
                </a:solidFill>
                <a:effectLst/>
              </a:rPr>
              <a:t>d’un point de vue légal j’ai toujours pensé que… dans les examens par exemple dans la classe préparatoire les examens sont lus par des différentes personnes que notre prof donc </a:t>
            </a:r>
            <a:r>
              <a:rPr lang="fr-FR" sz="1800" b="0" i="0" u="none" strike="noStrike" dirty="0">
                <a:solidFill>
                  <a:srgbClr val="000000"/>
                </a:solidFill>
                <a:effectLst/>
                <a:highlight>
                  <a:srgbClr val="FFFF00"/>
                </a:highlight>
              </a:rPr>
              <a:t>si j’écris “elle” ou qqch d’autre et il voit que je suis un “il” qu’est-ce qui se passera ? </a:t>
            </a:r>
          </a:p>
          <a:p>
            <a:pPr marL="0" indent="0" algn="just" rtl="0">
              <a:buNone/>
            </a:pPr>
            <a:r>
              <a:rPr lang="fr-FR" dirty="0">
                <a:solidFill>
                  <a:srgbClr val="000000"/>
                </a:solidFill>
              </a:rPr>
              <a:t>(P23, non-binaire)</a:t>
            </a:r>
            <a:endParaRPr lang="fr-FR" dirty="0"/>
          </a:p>
        </p:txBody>
      </p:sp>
    </p:spTree>
    <p:extLst>
      <p:ext uri="{BB962C8B-B14F-4D97-AF65-F5344CB8AC3E}">
        <p14:creationId xmlns:p14="http://schemas.microsoft.com/office/powerpoint/2010/main" val="1363623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CD2F9F-D716-8978-9383-553E059005DD}"/>
              </a:ext>
            </a:extLst>
          </p:cNvPr>
          <p:cNvSpPr>
            <a:spLocks noGrp="1"/>
          </p:cNvSpPr>
          <p:nvPr>
            <p:ph type="title"/>
          </p:nvPr>
        </p:nvSpPr>
        <p:spPr/>
        <p:txBody>
          <a:bodyPr/>
          <a:lstStyle/>
          <a:p>
            <a:r>
              <a:rPr lang="fr-FR" dirty="0"/>
              <a:t>Discussion</a:t>
            </a:r>
          </a:p>
        </p:txBody>
      </p:sp>
      <p:sp>
        <p:nvSpPr>
          <p:cNvPr id="3" name="Espace réservé du contenu 2">
            <a:extLst>
              <a:ext uri="{FF2B5EF4-FFF2-40B4-BE49-F238E27FC236}">
                <a16:creationId xmlns:a16="http://schemas.microsoft.com/office/drawing/2014/main" id="{0150B5A6-5EB9-DAC5-7682-85B978BBC36D}"/>
              </a:ext>
            </a:extLst>
          </p:cNvPr>
          <p:cNvSpPr>
            <a:spLocks noGrp="1"/>
          </p:cNvSpPr>
          <p:nvPr>
            <p:ph idx="1"/>
          </p:nvPr>
        </p:nvSpPr>
        <p:spPr>
          <a:xfrm>
            <a:off x="521208" y="2029216"/>
            <a:ext cx="11155680" cy="4316720"/>
          </a:xfrm>
        </p:spPr>
        <p:txBody>
          <a:bodyPr/>
          <a:lstStyle/>
          <a:p>
            <a:pPr marL="0" indent="0">
              <a:buNone/>
            </a:pPr>
            <a:r>
              <a:rPr lang="fr-FR" sz="2000" dirty="0"/>
              <a:t>Des résultats qui montrent une tension entre : </a:t>
            </a:r>
          </a:p>
          <a:p>
            <a:pPr>
              <a:buFontTx/>
              <a:buChar char="-"/>
            </a:pPr>
            <a:r>
              <a:rPr lang="fr-FR" sz="2000" dirty="0"/>
              <a:t>Convictions politiques, engagements féministes, affirmations identitaires </a:t>
            </a:r>
          </a:p>
          <a:p>
            <a:pPr>
              <a:buFontTx/>
              <a:buChar char="-"/>
            </a:pPr>
            <a:r>
              <a:rPr lang="fr-FR" sz="2000" dirty="0"/>
              <a:t>Contraintes normatives </a:t>
            </a:r>
          </a:p>
          <a:p>
            <a:pPr>
              <a:buFontTx/>
              <a:buChar char="-"/>
            </a:pPr>
            <a:r>
              <a:rPr lang="fr-FR" sz="2000" dirty="0"/>
              <a:t>Recherche de sécurité face à l’évaluation, risques de polémiques</a:t>
            </a:r>
          </a:p>
          <a:p>
            <a:pPr>
              <a:buFontTx/>
              <a:buChar char="-"/>
            </a:pPr>
            <a:endParaRPr lang="fr-FR" sz="2000" dirty="0"/>
          </a:p>
          <a:p>
            <a:pPr marL="0" indent="0">
              <a:buNone/>
            </a:pPr>
            <a:r>
              <a:rPr lang="fr-FR" sz="2000" dirty="0"/>
              <a:t>Ils montrent aussi que les </a:t>
            </a:r>
            <a:r>
              <a:rPr lang="fr-FR" sz="2000" dirty="0" err="1"/>
              <a:t>apprenant·es</a:t>
            </a:r>
            <a:r>
              <a:rPr lang="fr-FR" sz="2000" dirty="0"/>
              <a:t> </a:t>
            </a:r>
            <a:r>
              <a:rPr lang="fr-FR" sz="2000" b="1" dirty="0"/>
              <a:t>ont conscience</a:t>
            </a:r>
            <a:r>
              <a:rPr lang="fr-FR" sz="2000" dirty="0"/>
              <a:t> de ce qui se joue à travers les pratiques langagières (enjeux </a:t>
            </a:r>
            <a:r>
              <a:rPr lang="fr-FR" sz="2000" b="1" dirty="0"/>
              <a:t>d’identité</a:t>
            </a:r>
            <a:r>
              <a:rPr lang="fr-FR" sz="2000" dirty="0"/>
              <a:t> mais aussi de </a:t>
            </a:r>
            <a:r>
              <a:rPr lang="fr-FR" sz="2000" b="1" dirty="0"/>
              <a:t>légitimité</a:t>
            </a:r>
            <a:r>
              <a:rPr lang="fr-FR" sz="2000" dirty="0"/>
              <a:t> dans l’interaction)</a:t>
            </a:r>
          </a:p>
          <a:p>
            <a:pPr>
              <a:buFontTx/>
              <a:buChar char="-"/>
            </a:pPr>
            <a:endParaRPr lang="fr-FR" dirty="0"/>
          </a:p>
        </p:txBody>
      </p:sp>
    </p:spTree>
    <p:extLst>
      <p:ext uri="{BB962C8B-B14F-4D97-AF65-F5344CB8AC3E}">
        <p14:creationId xmlns:p14="http://schemas.microsoft.com/office/powerpoint/2010/main" val="157785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964DB-0B81-DD63-3861-2E8F17AEB113}"/>
              </a:ext>
            </a:extLst>
          </p:cNvPr>
          <p:cNvSpPr>
            <a:spLocks noGrp="1"/>
          </p:cNvSpPr>
          <p:nvPr>
            <p:ph type="title"/>
          </p:nvPr>
        </p:nvSpPr>
        <p:spPr/>
        <p:txBody>
          <a:bodyPr/>
          <a:lstStyle/>
          <a:p>
            <a:r>
              <a:rPr lang="fr-FR" dirty="0"/>
              <a:t>Adhérer sans s’approprier : pourquoi ?</a:t>
            </a:r>
            <a:br>
              <a:rPr lang="fr-FR" dirty="0"/>
            </a:br>
            <a:r>
              <a:rPr lang="fr-FR" dirty="0"/>
              <a:t>Quelques hypothèses…</a:t>
            </a:r>
          </a:p>
        </p:txBody>
      </p:sp>
      <p:sp>
        <p:nvSpPr>
          <p:cNvPr id="3" name="Espace réservé du contenu 2">
            <a:extLst>
              <a:ext uri="{FF2B5EF4-FFF2-40B4-BE49-F238E27FC236}">
                <a16:creationId xmlns:a16="http://schemas.microsoft.com/office/drawing/2014/main" id="{D2681447-81C0-B600-43A1-BCE41B66BFC5}"/>
              </a:ext>
            </a:extLst>
          </p:cNvPr>
          <p:cNvSpPr>
            <a:spLocks noGrp="1"/>
          </p:cNvSpPr>
          <p:nvPr>
            <p:ph idx="1"/>
          </p:nvPr>
        </p:nvSpPr>
        <p:spPr/>
        <p:txBody>
          <a:bodyPr>
            <a:normAutofit/>
          </a:bodyPr>
          <a:lstStyle/>
          <a:p>
            <a:pPr marL="342900" indent="-342900">
              <a:buAutoNum type="arabicPeriod"/>
            </a:pPr>
            <a:r>
              <a:rPr lang="fr-FR" sz="2000" dirty="0"/>
              <a:t>Pas d’enseignement formalisé de ces formes (exercices systématiques, évaluations…) </a:t>
            </a:r>
          </a:p>
          <a:p>
            <a:pPr marL="342900" indent="-342900">
              <a:buAutoNum type="arabicPeriod"/>
            </a:pPr>
            <a:r>
              <a:rPr lang="fr-FR" sz="2000" dirty="0"/>
              <a:t>Pas d’usages suffisamment fréquents chez les </a:t>
            </a:r>
            <a:r>
              <a:rPr lang="fr-FR" sz="2000" dirty="0" err="1"/>
              <a:t>enseignant·es</a:t>
            </a:r>
            <a:r>
              <a:rPr lang="fr-FR" sz="2000" dirty="0"/>
              <a:t> pour que ces formes soient considérées comme légitimes </a:t>
            </a:r>
          </a:p>
          <a:p>
            <a:pPr marL="342900" indent="-342900">
              <a:buAutoNum type="arabicPeriod"/>
            </a:pPr>
            <a:r>
              <a:rPr lang="fr-FR" sz="2000" dirty="0"/>
              <a:t>Peur d’utiliser des formes non acceptées dans l’interaction (ex en contexte d’examen) </a:t>
            </a:r>
          </a:p>
        </p:txBody>
      </p:sp>
    </p:spTree>
    <p:extLst>
      <p:ext uri="{BB962C8B-B14F-4D97-AF65-F5344CB8AC3E}">
        <p14:creationId xmlns:p14="http://schemas.microsoft.com/office/powerpoint/2010/main" val="254597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AE4B8-A7BB-D02A-1015-C5B5C1EB6D19}"/>
              </a:ext>
            </a:extLst>
          </p:cNvPr>
          <p:cNvSpPr>
            <a:spLocks noGrp="1"/>
          </p:cNvSpPr>
          <p:nvPr>
            <p:ph type="title"/>
          </p:nvPr>
        </p:nvSpPr>
        <p:spPr/>
        <p:txBody>
          <a:bodyPr/>
          <a:lstStyle/>
          <a:p>
            <a:r>
              <a:rPr lang="fr-FR" dirty="0"/>
              <a:t>Merci pour votre attention ! </a:t>
            </a:r>
          </a:p>
        </p:txBody>
      </p:sp>
      <p:sp>
        <p:nvSpPr>
          <p:cNvPr id="3" name="Espace réservé du contenu 2">
            <a:extLst>
              <a:ext uri="{FF2B5EF4-FFF2-40B4-BE49-F238E27FC236}">
                <a16:creationId xmlns:a16="http://schemas.microsoft.com/office/drawing/2014/main" id="{2EAB7645-8525-116A-48FD-8B1E3CBDBA68}"/>
              </a:ext>
            </a:extLst>
          </p:cNvPr>
          <p:cNvSpPr>
            <a:spLocks noGrp="1"/>
          </p:cNvSpPr>
          <p:nvPr>
            <p:ph idx="1"/>
          </p:nvPr>
        </p:nvSpPr>
        <p:spPr>
          <a:xfrm>
            <a:off x="9075274" y="978408"/>
            <a:ext cx="2595518" cy="922166"/>
          </a:xfrm>
        </p:spPr>
        <p:txBody>
          <a:bodyPr/>
          <a:lstStyle/>
          <a:p>
            <a:pPr marL="0" indent="0" algn="r">
              <a:buNone/>
            </a:pPr>
            <a:r>
              <a:rPr lang="fr-FR" dirty="0"/>
              <a:t>Éléonore de Beaumont </a:t>
            </a:r>
          </a:p>
          <a:p>
            <a:pPr marL="0" indent="0" algn="r">
              <a:buNone/>
            </a:pPr>
            <a:r>
              <a:rPr lang="fr-FR" dirty="0"/>
              <a:t>ATILF / CNRS UMR7118 </a:t>
            </a:r>
          </a:p>
        </p:txBody>
      </p:sp>
      <p:sp>
        <p:nvSpPr>
          <p:cNvPr id="4" name="ZoneTexte 3">
            <a:extLst>
              <a:ext uri="{FF2B5EF4-FFF2-40B4-BE49-F238E27FC236}">
                <a16:creationId xmlns:a16="http://schemas.microsoft.com/office/drawing/2014/main" id="{CA7CC169-7543-A87E-DB74-63B6E3BA0848}"/>
              </a:ext>
            </a:extLst>
          </p:cNvPr>
          <p:cNvSpPr txBox="1"/>
          <p:nvPr/>
        </p:nvSpPr>
        <p:spPr>
          <a:xfrm>
            <a:off x="764087" y="1910344"/>
            <a:ext cx="7615825" cy="5355312"/>
          </a:xfrm>
          <a:prstGeom prst="rect">
            <a:avLst/>
          </a:prstGeom>
          <a:noFill/>
        </p:spPr>
        <p:txBody>
          <a:bodyPr wrap="square" rtlCol="0">
            <a:spAutoFit/>
          </a:bodyPr>
          <a:lstStyle/>
          <a:p>
            <a:r>
              <a:rPr lang="fr-FR" b="1" dirty="0"/>
              <a:t>Bibliographie </a:t>
            </a:r>
            <a:endParaRPr lang="fr-FR" dirty="0"/>
          </a:p>
          <a:p>
            <a:r>
              <a:rPr lang="fr-FR" dirty="0"/>
              <a:t>Académie française. (2014). </a:t>
            </a:r>
            <a:r>
              <a:rPr lang="fr-FR" i="1" dirty="0"/>
              <a:t>La Féminisation des noms de métiers, fonctions, grades ou titres : Mise au point de l’Académie Française</a:t>
            </a:r>
            <a:r>
              <a:rPr lang="fr-FR" dirty="0"/>
              <a:t>. </a:t>
            </a:r>
            <a:endParaRPr lang="fr-FR" b="0" dirty="0">
              <a:effectLst/>
            </a:endParaRPr>
          </a:p>
          <a:p>
            <a:endParaRPr lang="fr-FR" dirty="0"/>
          </a:p>
          <a:p>
            <a:r>
              <a:rPr lang="fr-FR" dirty="0"/>
              <a:t>Boutet, J., </a:t>
            </a:r>
            <a:r>
              <a:rPr lang="fr-FR" dirty="0" err="1"/>
              <a:t>Fiala</a:t>
            </a:r>
            <a:r>
              <a:rPr lang="fr-FR" dirty="0"/>
              <a:t>, P., &amp; Simonin-</a:t>
            </a:r>
            <a:r>
              <a:rPr lang="fr-FR" dirty="0" err="1"/>
              <a:t>Grumbach</a:t>
            </a:r>
            <a:r>
              <a:rPr lang="fr-FR" dirty="0"/>
              <a:t>, J. (1976). Sociolinguistique ou sociologie du langage ? </a:t>
            </a:r>
            <a:r>
              <a:rPr lang="fr-FR" i="1" dirty="0"/>
              <a:t>Critique</a:t>
            </a:r>
            <a:r>
              <a:rPr lang="fr-FR" dirty="0"/>
              <a:t>, (344), 68‑85. </a:t>
            </a:r>
            <a:endParaRPr lang="fr-FR" b="0" dirty="0">
              <a:effectLst/>
            </a:endParaRPr>
          </a:p>
          <a:p>
            <a:endParaRPr lang="fr-FR" dirty="0"/>
          </a:p>
          <a:p>
            <a:r>
              <a:rPr lang="fr-FR" dirty="0" err="1"/>
              <a:t>Houdebine</a:t>
            </a:r>
            <a:r>
              <a:rPr lang="fr-FR" dirty="0"/>
              <a:t>, A.-M. (2015). De l’imaginaire linguistique à l’imaginaire culturel. </a:t>
            </a:r>
            <a:r>
              <a:rPr lang="fr-FR" i="1" dirty="0"/>
              <a:t>La linguistique</a:t>
            </a:r>
            <a:r>
              <a:rPr lang="fr-FR" dirty="0"/>
              <a:t>, </a:t>
            </a:r>
            <a:r>
              <a:rPr lang="fr-FR" i="1" dirty="0"/>
              <a:t>51</a:t>
            </a:r>
            <a:r>
              <a:rPr lang="fr-FR" dirty="0"/>
              <a:t>(1), 3‑40. https://</a:t>
            </a:r>
            <a:r>
              <a:rPr lang="fr-FR" dirty="0" err="1"/>
              <a:t>doi.org</a:t>
            </a:r>
            <a:r>
              <a:rPr lang="fr-FR" dirty="0"/>
              <a:t>/10.3917/ling.511.0003 </a:t>
            </a:r>
            <a:endParaRPr lang="fr-FR" b="0" dirty="0">
              <a:effectLst/>
            </a:endParaRPr>
          </a:p>
          <a:p>
            <a:endParaRPr lang="fr-FR" dirty="0"/>
          </a:p>
          <a:p>
            <a:r>
              <a:rPr lang="fr-FR" dirty="0"/>
              <a:t>Norton, B. (2016). Identité et investissement dans l’acquisition des langues. (A.-C. </a:t>
            </a:r>
            <a:r>
              <a:rPr lang="fr-FR" dirty="0" err="1"/>
              <a:t>Zeiter</a:t>
            </a:r>
            <a:r>
              <a:rPr lang="fr-FR" dirty="0"/>
              <a:t> &amp; C. </a:t>
            </a:r>
            <a:r>
              <a:rPr lang="fr-FR" dirty="0" err="1"/>
              <a:t>Bemporad</a:t>
            </a:r>
            <a:r>
              <a:rPr lang="fr-FR" dirty="0"/>
              <a:t>, Trad.). </a:t>
            </a:r>
            <a:r>
              <a:rPr lang="fr-FR" i="1" dirty="0" err="1"/>
              <a:t>Lidil</a:t>
            </a:r>
            <a:r>
              <a:rPr lang="fr-FR" i="1" dirty="0"/>
              <a:t>. Revue de linguistique et de didactique des langues</a:t>
            </a:r>
            <a:r>
              <a:rPr lang="fr-FR" dirty="0"/>
              <a:t>, (54), Article 54. https://</a:t>
            </a:r>
            <a:r>
              <a:rPr lang="fr-FR" dirty="0" err="1"/>
              <a:t>doi.org</a:t>
            </a:r>
            <a:r>
              <a:rPr lang="fr-FR" dirty="0"/>
              <a:t>/10.4000/lidil.4119 </a:t>
            </a:r>
            <a:endParaRPr lang="fr-FR" b="0" dirty="0">
              <a:effectLst/>
            </a:endParaRPr>
          </a:p>
          <a:p>
            <a:endParaRPr lang="fr-FR" dirty="0"/>
          </a:p>
          <a:p>
            <a:r>
              <a:rPr lang="fr-FR" dirty="0"/>
              <a:t>Perry, V. (2011). </a:t>
            </a:r>
            <a:r>
              <a:rPr lang="fr-FR" i="1" dirty="0"/>
              <a:t>Aspects du genre dans la didactique de l’anglais</a:t>
            </a:r>
            <a:r>
              <a:rPr lang="fr-FR" dirty="0"/>
              <a:t> [Thèse de doctorat, Toulouse 3]. https://</a:t>
            </a:r>
            <a:r>
              <a:rPr lang="fr-FR" dirty="0" err="1"/>
              <a:t>www.theses.fr</a:t>
            </a:r>
            <a:r>
              <a:rPr lang="fr-FR" dirty="0"/>
              <a:t>/2011TOU30149 </a:t>
            </a:r>
            <a:endParaRPr lang="fr-FR" b="0" dirty="0">
              <a:effectLst/>
            </a:endParaRPr>
          </a:p>
          <a:p>
            <a:endParaRPr lang="fr-FR" dirty="0"/>
          </a:p>
          <a:p>
            <a:endParaRPr lang="fr-FR" dirty="0"/>
          </a:p>
        </p:txBody>
      </p:sp>
    </p:spTree>
    <p:extLst>
      <p:ext uri="{BB962C8B-B14F-4D97-AF65-F5344CB8AC3E}">
        <p14:creationId xmlns:p14="http://schemas.microsoft.com/office/powerpoint/2010/main" val="10660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6E56F-B8FC-6195-73DA-CFA6904FDCAA}"/>
              </a:ext>
            </a:extLst>
          </p:cNvPr>
          <p:cNvSpPr>
            <a:spLocks noGrp="1"/>
          </p:cNvSpPr>
          <p:nvPr>
            <p:ph type="title"/>
          </p:nvPr>
        </p:nvSpPr>
        <p:spPr/>
        <p:txBody>
          <a:bodyPr>
            <a:normAutofit/>
          </a:bodyPr>
          <a:lstStyle/>
          <a:p>
            <a:r>
              <a:rPr lang="fr-FR" dirty="0"/>
              <a:t>Le genre grammatical, un enjeu didactique</a:t>
            </a:r>
          </a:p>
        </p:txBody>
      </p:sp>
      <p:sp>
        <p:nvSpPr>
          <p:cNvPr id="4" name="Rectangle : coins arrondis 3">
            <a:extLst>
              <a:ext uri="{FF2B5EF4-FFF2-40B4-BE49-F238E27FC236}">
                <a16:creationId xmlns:a16="http://schemas.microsoft.com/office/drawing/2014/main" id="{4DDE2903-9EF8-DA30-D77D-605484D4D738}"/>
              </a:ext>
            </a:extLst>
          </p:cNvPr>
          <p:cNvSpPr/>
          <p:nvPr/>
        </p:nvSpPr>
        <p:spPr>
          <a:xfrm>
            <a:off x="3200391" y="2261936"/>
            <a:ext cx="5329990" cy="168442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000" dirty="0"/>
              <a:t>Contexte de ma recherche : </a:t>
            </a:r>
          </a:p>
          <a:p>
            <a:pPr algn="ctr"/>
            <a:r>
              <a:rPr lang="fr-FR" sz="2000" b="1" dirty="0"/>
              <a:t>Public turcophone </a:t>
            </a:r>
          </a:p>
          <a:p>
            <a:pPr algn="ctr"/>
            <a:r>
              <a:rPr lang="fr-FR" sz="2000" dirty="0"/>
              <a:t>(turc : langue sans genre grammatical)</a:t>
            </a:r>
          </a:p>
        </p:txBody>
      </p:sp>
      <p:sp>
        <p:nvSpPr>
          <p:cNvPr id="5" name="Rectangle : coins arrondis 4">
            <a:extLst>
              <a:ext uri="{FF2B5EF4-FFF2-40B4-BE49-F238E27FC236}">
                <a16:creationId xmlns:a16="http://schemas.microsoft.com/office/drawing/2014/main" id="{4739C4DF-99BE-B56A-719A-CCA7AFECC745}"/>
              </a:ext>
            </a:extLst>
          </p:cNvPr>
          <p:cNvSpPr/>
          <p:nvPr/>
        </p:nvSpPr>
        <p:spPr>
          <a:xfrm>
            <a:off x="3200391" y="4480078"/>
            <a:ext cx="5329990" cy="168442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000" dirty="0"/>
              <a:t>Différence entre langue 1 et langue cible : </a:t>
            </a:r>
          </a:p>
          <a:p>
            <a:pPr algn="ctr"/>
            <a:r>
              <a:rPr lang="fr-FR" sz="2000" dirty="0"/>
              <a:t>invite aux échanges, </a:t>
            </a:r>
          </a:p>
          <a:p>
            <a:pPr algn="ctr"/>
            <a:r>
              <a:rPr lang="fr-FR" sz="2000" dirty="0"/>
              <a:t>questionne les représentations</a:t>
            </a:r>
          </a:p>
        </p:txBody>
      </p:sp>
      <p:cxnSp>
        <p:nvCxnSpPr>
          <p:cNvPr id="9" name="Connecteur droit avec flèche 8">
            <a:extLst>
              <a:ext uri="{FF2B5EF4-FFF2-40B4-BE49-F238E27FC236}">
                <a16:creationId xmlns:a16="http://schemas.microsoft.com/office/drawing/2014/main" id="{B59D343E-3D25-C667-42D5-6AE53F0C0E7F}"/>
              </a:ext>
            </a:extLst>
          </p:cNvPr>
          <p:cNvCxnSpPr>
            <a:cxnSpLocks/>
            <a:stCxn id="4" idx="2"/>
            <a:endCxn id="5" idx="0"/>
          </p:cNvCxnSpPr>
          <p:nvPr/>
        </p:nvCxnSpPr>
        <p:spPr>
          <a:xfrm>
            <a:off x="5865386" y="3946358"/>
            <a:ext cx="0" cy="53372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ZoneTexte 2">
            <a:extLst>
              <a:ext uri="{FF2B5EF4-FFF2-40B4-BE49-F238E27FC236}">
                <a16:creationId xmlns:a16="http://schemas.microsoft.com/office/drawing/2014/main" id="{27667EA6-6480-C65A-260E-B5E1FFB74FCC}"/>
              </a:ext>
            </a:extLst>
          </p:cNvPr>
          <p:cNvSpPr txBox="1"/>
          <p:nvPr/>
        </p:nvSpPr>
        <p:spPr>
          <a:xfrm>
            <a:off x="8786192" y="5129785"/>
            <a:ext cx="2350772" cy="369332"/>
          </a:xfrm>
          <a:prstGeom prst="rect">
            <a:avLst/>
          </a:prstGeom>
          <a:noFill/>
        </p:spPr>
        <p:txBody>
          <a:bodyPr wrap="none" rtlCol="0">
            <a:spAutoFit/>
          </a:bodyPr>
          <a:lstStyle/>
          <a:p>
            <a:r>
              <a:rPr lang="fr-FR" dirty="0"/>
              <a:t>Origine de ma thèse</a:t>
            </a:r>
          </a:p>
        </p:txBody>
      </p:sp>
    </p:spTree>
    <p:extLst>
      <p:ext uri="{BB962C8B-B14F-4D97-AF65-F5344CB8AC3E}">
        <p14:creationId xmlns:p14="http://schemas.microsoft.com/office/powerpoint/2010/main" val="4069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0538D-DE42-B5E1-5B6A-17E970889D95}"/>
              </a:ext>
            </a:extLst>
          </p:cNvPr>
          <p:cNvSpPr>
            <a:spLocks noGrp="1"/>
          </p:cNvSpPr>
          <p:nvPr>
            <p:ph type="title"/>
          </p:nvPr>
        </p:nvSpPr>
        <p:spPr/>
        <p:txBody>
          <a:bodyPr>
            <a:normAutofit/>
          </a:bodyPr>
          <a:lstStyle/>
          <a:p>
            <a:r>
              <a:rPr lang="fr-FR" sz="4300" dirty="0"/>
              <a:t>L’imaginaire linguistique (</a:t>
            </a:r>
            <a:r>
              <a:rPr lang="fr-FR" sz="4300" dirty="0" err="1"/>
              <a:t>Houdebine</a:t>
            </a:r>
            <a:r>
              <a:rPr lang="fr-FR" sz="4300" dirty="0"/>
              <a:t>, 2015)</a:t>
            </a:r>
          </a:p>
        </p:txBody>
      </p:sp>
      <p:pic>
        <p:nvPicPr>
          <p:cNvPr id="5" name="Image 4">
            <a:extLst>
              <a:ext uri="{FF2B5EF4-FFF2-40B4-BE49-F238E27FC236}">
                <a16:creationId xmlns:a16="http://schemas.microsoft.com/office/drawing/2014/main" id="{BC61B258-51F0-A90F-6660-85986CCD72E1}"/>
              </a:ext>
            </a:extLst>
          </p:cNvPr>
          <p:cNvPicPr>
            <a:picLocks noChangeAspect="1"/>
          </p:cNvPicPr>
          <p:nvPr/>
        </p:nvPicPr>
        <p:blipFill>
          <a:blip r:embed="rId2"/>
          <a:stretch>
            <a:fillRect/>
          </a:stretch>
        </p:blipFill>
        <p:spPr>
          <a:xfrm>
            <a:off x="515112" y="1817071"/>
            <a:ext cx="7772400" cy="4543237"/>
          </a:xfrm>
          <a:prstGeom prst="rect">
            <a:avLst/>
          </a:prstGeom>
        </p:spPr>
      </p:pic>
      <p:sp>
        <p:nvSpPr>
          <p:cNvPr id="6" name="ZoneTexte 5">
            <a:extLst>
              <a:ext uri="{FF2B5EF4-FFF2-40B4-BE49-F238E27FC236}">
                <a16:creationId xmlns:a16="http://schemas.microsoft.com/office/drawing/2014/main" id="{9D835675-FC05-C357-ECED-06D678AB87DF}"/>
              </a:ext>
            </a:extLst>
          </p:cNvPr>
          <p:cNvSpPr txBox="1"/>
          <p:nvPr/>
        </p:nvSpPr>
        <p:spPr>
          <a:xfrm>
            <a:off x="9244209" y="2780778"/>
            <a:ext cx="2567836" cy="1754326"/>
          </a:xfrm>
          <a:prstGeom prst="rect">
            <a:avLst/>
          </a:prstGeom>
          <a:noFill/>
        </p:spPr>
        <p:txBody>
          <a:bodyPr wrap="square" rtlCol="0">
            <a:spAutoFit/>
          </a:bodyPr>
          <a:lstStyle/>
          <a:p>
            <a:r>
              <a:rPr lang="fr-FR" dirty="0"/>
              <a:t>= prendre en compte les interactions entre les différentes normes, notamment les normes </a:t>
            </a:r>
            <a:r>
              <a:rPr lang="fr-FR" b="1" dirty="0"/>
              <a:t>objectives</a:t>
            </a:r>
            <a:r>
              <a:rPr lang="fr-FR" dirty="0"/>
              <a:t> et </a:t>
            </a:r>
            <a:r>
              <a:rPr lang="fr-FR" b="1" dirty="0"/>
              <a:t>subjectives</a:t>
            </a:r>
            <a:r>
              <a:rPr lang="fr-FR" dirty="0"/>
              <a:t> </a:t>
            </a:r>
          </a:p>
        </p:txBody>
      </p:sp>
      <p:sp>
        <p:nvSpPr>
          <p:cNvPr id="7" name="ZoneTexte 6">
            <a:extLst>
              <a:ext uri="{FF2B5EF4-FFF2-40B4-BE49-F238E27FC236}">
                <a16:creationId xmlns:a16="http://schemas.microsoft.com/office/drawing/2014/main" id="{9225F164-7A91-135C-5ABA-BF2862FD6516}"/>
              </a:ext>
            </a:extLst>
          </p:cNvPr>
          <p:cNvSpPr txBox="1"/>
          <p:nvPr/>
        </p:nvSpPr>
        <p:spPr>
          <a:xfrm>
            <a:off x="7559458" y="5499309"/>
            <a:ext cx="296866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 professeure, auteure, chercheure… sont des barbarismes » </a:t>
            </a:r>
          </a:p>
          <a:p>
            <a:r>
              <a:rPr lang="fr-FR" dirty="0"/>
              <a:t>(Académie française, 2014)</a:t>
            </a:r>
          </a:p>
        </p:txBody>
      </p:sp>
      <p:sp>
        <p:nvSpPr>
          <p:cNvPr id="8" name="ZoneTexte 7">
            <a:extLst>
              <a:ext uri="{FF2B5EF4-FFF2-40B4-BE49-F238E27FC236}">
                <a16:creationId xmlns:a16="http://schemas.microsoft.com/office/drawing/2014/main" id="{86A6BFD1-BE8E-A3FC-DFD8-67C267CAEC3A}"/>
              </a:ext>
            </a:extLst>
          </p:cNvPr>
          <p:cNvSpPr txBox="1"/>
          <p:nvPr/>
        </p:nvSpPr>
        <p:spPr>
          <a:xfrm>
            <a:off x="5318843" y="5121620"/>
            <a:ext cx="205113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 dans </a:t>
            </a:r>
            <a:r>
              <a:rPr lang="fr-FR" i="1" dirty="0"/>
              <a:t>écrivaine</a:t>
            </a:r>
            <a:r>
              <a:rPr lang="fr-FR" dirty="0"/>
              <a:t> on entend </a:t>
            </a:r>
            <a:r>
              <a:rPr lang="fr-FR" i="1" dirty="0"/>
              <a:t>vaine</a:t>
            </a:r>
            <a:r>
              <a:rPr lang="fr-FR" dirty="0"/>
              <a:t> »</a:t>
            </a:r>
          </a:p>
        </p:txBody>
      </p:sp>
      <p:sp>
        <p:nvSpPr>
          <p:cNvPr id="10" name="ZoneTexte 9">
            <a:extLst>
              <a:ext uri="{FF2B5EF4-FFF2-40B4-BE49-F238E27FC236}">
                <a16:creationId xmlns:a16="http://schemas.microsoft.com/office/drawing/2014/main" id="{AA3AAF51-34F7-7D79-AE22-2A55D86C7F05}"/>
              </a:ext>
            </a:extLst>
          </p:cNvPr>
          <p:cNvSpPr txBox="1"/>
          <p:nvPr/>
        </p:nvSpPr>
        <p:spPr>
          <a:xfrm>
            <a:off x="4922729" y="5879592"/>
            <a:ext cx="244725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 dire </a:t>
            </a:r>
            <a:r>
              <a:rPr lang="fr-FR" i="1" dirty="0"/>
              <a:t>ils</a:t>
            </a:r>
            <a:r>
              <a:rPr lang="fr-FR" dirty="0"/>
              <a:t> s’il y a dix femmes et un homme, c’est sexiste »</a:t>
            </a:r>
          </a:p>
        </p:txBody>
      </p:sp>
    </p:spTree>
    <p:extLst>
      <p:ext uri="{BB962C8B-B14F-4D97-AF65-F5344CB8AC3E}">
        <p14:creationId xmlns:p14="http://schemas.microsoft.com/office/powerpoint/2010/main" val="49063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B9E25-51A8-68E6-5798-0AF271991E1E}"/>
              </a:ext>
            </a:extLst>
          </p:cNvPr>
          <p:cNvSpPr>
            <a:spLocks noGrp="1"/>
          </p:cNvSpPr>
          <p:nvPr>
            <p:ph type="title"/>
          </p:nvPr>
        </p:nvSpPr>
        <p:spPr>
          <a:xfrm>
            <a:off x="521208" y="978408"/>
            <a:ext cx="11155680" cy="825340"/>
          </a:xfrm>
        </p:spPr>
        <p:txBody>
          <a:bodyPr>
            <a:normAutofit/>
          </a:bodyPr>
          <a:lstStyle/>
          <a:p>
            <a:r>
              <a:rPr lang="fr-FR" sz="4300" dirty="0"/>
              <a:t>Les pratiques langagières féministes/queer</a:t>
            </a:r>
          </a:p>
        </p:txBody>
      </p:sp>
      <p:sp>
        <p:nvSpPr>
          <p:cNvPr id="3" name="Espace réservé du contenu 2">
            <a:extLst>
              <a:ext uri="{FF2B5EF4-FFF2-40B4-BE49-F238E27FC236}">
                <a16:creationId xmlns:a16="http://schemas.microsoft.com/office/drawing/2014/main" id="{A4AB7A37-E468-62B4-50A6-E46B4F40675E}"/>
              </a:ext>
            </a:extLst>
          </p:cNvPr>
          <p:cNvSpPr>
            <a:spLocks noGrp="1"/>
          </p:cNvSpPr>
          <p:nvPr>
            <p:ph idx="1"/>
          </p:nvPr>
        </p:nvSpPr>
        <p:spPr>
          <a:xfrm>
            <a:off x="521208" y="2016690"/>
            <a:ext cx="11155680" cy="4329246"/>
          </a:xfrm>
        </p:spPr>
        <p:txBody>
          <a:bodyPr>
            <a:normAutofit/>
          </a:bodyPr>
          <a:lstStyle/>
          <a:p>
            <a:pPr marL="0" indent="0">
              <a:buNone/>
            </a:pPr>
            <a:r>
              <a:rPr lang="fr-FR" sz="2400" dirty="0"/>
              <a:t>Une large terminologie : </a:t>
            </a:r>
            <a:r>
              <a:rPr lang="fr-FR" sz="2400" i="1" dirty="0"/>
              <a:t>écriture inclusive, langage inclusif, langage non-sexiste</a:t>
            </a:r>
            <a:r>
              <a:rPr lang="fr-FR" sz="2400" dirty="0"/>
              <a:t>… </a:t>
            </a:r>
          </a:p>
          <a:p>
            <a:pPr>
              <a:buFont typeface="Wingdings" pitchFamily="2" charset="2"/>
              <a:buChar char="à"/>
            </a:pPr>
            <a:r>
              <a:rPr lang="fr-FR" sz="2400" dirty="0">
                <a:sym typeface="Wingdings" pitchFamily="2" charset="2"/>
              </a:rPr>
              <a:t> « </a:t>
            </a:r>
            <a:r>
              <a:rPr lang="fr-FR" sz="2400" b="1" dirty="0">
                <a:sym typeface="Wingdings" pitchFamily="2" charset="2"/>
              </a:rPr>
              <a:t>pratiques langagières </a:t>
            </a:r>
            <a:r>
              <a:rPr lang="fr-FR" sz="2400" dirty="0">
                <a:sym typeface="Wingdings" pitchFamily="2" charset="2"/>
              </a:rPr>
              <a:t>» (Boutet </a:t>
            </a:r>
            <a:r>
              <a:rPr lang="fr-FR" sz="2400" i="1" dirty="0">
                <a:sym typeface="Wingdings" pitchFamily="2" charset="2"/>
              </a:rPr>
              <a:t>et al</a:t>
            </a:r>
            <a:r>
              <a:rPr lang="fr-FR" sz="2400" dirty="0">
                <a:sym typeface="Wingdings" pitchFamily="2" charset="2"/>
              </a:rPr>
              <a:t>., 1976) pour prendre en compte l’inscription de ces pratiques dans leur contexte (des pratiques sociales agissantes, qui s’inscrivent dans des rapports de force)</a:t>
            </a:r>
          </a:p>
          <a:p>
            <a:pPr>
              <a:buFont typeface="Wingdings" pitchFamily="2" charset="2"/>
              <a:buChar char="à"/>
            </a:pPr>
            <a:r>
              <a:rPr lang="fr-FR" sz="2400" dirty="0">
                <a:sym typeface="Wingdings" pitchFamily="2" charset="2"/>
              </a:rPr>
              <a:t> « </a:t>
            </a:r>
            <a:r>
              <a:rPr lang="fr-FR" sz="2400" b="1" dirty="0">
                <a:sym typeface="Wingdings" pitchFamily="2" charset="2"/>
              </a:rPr>
              <a:t>féministes/queer </a:t>
            </a:r>
            <a:r>
              <a:rPr lang="fr-FR" sz="2400" dirty="0">
                <a:sym typeface="Wingdings" pitchFamily="2" charset="2"/>
              </a:rPr>
              <a:t>»</a:t>
            </a:r>
          </a:p>
        </p:txBody>
      </p:sp>
    </p:spTree>
    <p:extLst>
      <p:ext uri="{BB962C8B-B14F-4D97-AF65-F5344CB8AC3E}">
        <p14:creationId xmlns:p14="http://schemas.microsoft.com/office/powerpoint/2010/main" val="387266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62E05F-F104-1020-F9A9-F6395FEB8BFB}"/>
              </a:ext>
            </a:extLst>
          </p:cNvPr>
          <p:cNvSpPr>
            <a:spLocks noGrp="1"/>
          </p:cNvSpPr>
          <p:nvPr>
            <p:ph type="title"/>
          </p:nvPr>
        </p:nvSpPr>
        <p:spPr/>
        <p:txBody>
          <a:bodyPr>
            <a:normAutofit/>
          </a:bodyPr>
          <a:lstStyle/>
          <a:p>
            <a:r>
              <a:rPr lang="fr-FR" sz="4300" dirty="0"/>
              <a:t>Les pratiques langagières féministes/queer et la didactique du FLE</a:t>
            </a:r>
          </a:p>
        </p:txBody>
      </p:sp>
      <p:sp>
        <p:nvSpPr>
          <p:cNvPr id="3" name="Espace réservé du contenu 2">
            <a:extLst>
              <a:ext uri="{FF2B5EF4-FFF2-40B4-BE49-F238E27FC236}">
                <a16:creationId xmlns:a16="http://schemas.microsoft.com/office/drawing/2014/main" id="{D6CE0918-980A-92CA-73BC-BB6296D30B1E}"/>
              </a:ext>
            </a:extLst>
          </p:cNvPr>
          <p:cNvSpPr>
            <a:spLocks noGrp="1"/>
          </p:cNvSpPr>
          <p:nvPr>
            <p:ph idx="1"/>
          </p:nvPr>
        </p:nvSpPr>
        <p:spPr/>
        <p:txBody>
          <a:bodyPr>
            <a:normAutofit/>
          </a:bodyPr>
          <a:lstStyle/>
          <a:p>
            <a:r>
              <a:rPr lang="fr-FR" sz="2400" dirty="0"/>
              <a:t>Prendre en compte les sensibilités des </a:t>
            </a:r>
            <a:r>
              <a:rPr lang="fr-FR" sz="2400" dirty="0" err="1"/>
              <a:t>apprenant·es</a:t>
            </a:r>
            <a:r>
              <a:rPr lang="fr-FR" sz="2400" dirty="0"/>
              <a:t> : engagement féministe, non-binarité (soi-même ou ses proches…) : liens entre imaginaire linguistique et appropriation langagière</a:t>
            </a:r>
          </a:p>
          <a:p>
            <a:r>
              <a:rPr lang="fr-FR" sz="2400" dirty="0"/>
              <a:t>Donc prendre en compte les </a:t>
            </a:r>
            <a:r>
              <a:rPr lang="fr-FR" sz="2400" b="1" dirty="0"/>
              <a:t>besoins</a:t>
            </a:r>
            <a:r>
              <a:rPr lang="fr-FR" sz="2400" dirty="0"/>
              <a:t> des </a:t>
            </a:r>
            <a:r>
              <a:rPr lang="fr-FR" sz="2400" dirty="0" err="1"/>
              <a:t>apprenant·es</a:t>
            </a:r>
            <a:r>
              <a:rPr lang="fr-FR" sz="2400" dirty="0"/>
              <a:t> pour s’exprimer en accord avec leurs opinions, engagements </a:t>
            </a:r>
          </a:p>
          <a:p>
            <a:endParaRPr lang="fr-FR" sz="2400" dirty="0"/>
          </a:p>
          <a:p>
            <a:pPr marL="0" indent="0">
              <a:buNone/>
            </a:pPr>
            <a:r>
              <a:rPr lang="fr-FR" sz="2400" i="1" dirty="0">
                <a:sym typeface="Wingdings" pitchFamily="2" charset="2"/>
              </a:rPr>
              <a:t> Si les </a:t>
            </a:r>
            <a:r>
              <a:rPr lang="fr-FR" sz="2400" i="1" dirty="0" err="1">
                <a:sym typeface="Wingdings" pitchFamily="2" charset="2"/>
              </a:rPr>
              <a:t>apprenant·es</a:t>
            </a:r>
            <a:r>
              <a:rPr lang="fr-FR" sz="2400" i="1" dirty="0">
                <a:sym typeface="Wingdings" pitchFamily="2" charset="2"/>
              </a:rPr>
              <a:t> trouvent la langue française sexiste, pourquoi ne pas leur enseigner des pratiques langagières féministes/queer ?</a:t>
            </a:r>
            <a:endParaRPr lang="fr-FR" sz="2400" i="1" dirty="0"/>
          </a:p>
        </p:txBody>
      </p:sp>
    </p:spTree>
    <p:extLst>
      <p:ext uri="{BB962C8B-B14F-4D97-AF65-F5344CB8AC3E}">
        <p14:creationId xmlns:p14="http://schemas.microsoft.com/office/powerpoint/2010/main" val="260931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20.1"/>
</p:tagLst>
</file>

<file path=ppt/tags/tag2.xml><?xml version="1.0" encoding="utf-8"?>
<p:tagLst xmlns:a="http://schemas.openxmlformats.org/drawingml/2006/main" xmlns:r="http://schemas.openxmlformats.org/officeDocument/2006/relationships" xmlns:p="http://schemas.openxmlformats.org/presentationml/2006/main">
  <p:tag name="TIMING" val="|16.7|16.9|5.9|10.6"/>
</p:tagLst>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17075</TotalTime>
  <Words>3802</Words>
  <Application>Microsoft Macintosh PowerPoint</Application>
  <PresentationFormat>Grand écran</PresentationFormat>
  <Paragraphs>283</Paragraphs>
  <Slides>56</Slides>
  <Notes>24</Notes>
  <HiddenSlides>7</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56</vt:i4>
      </vt:variant>
    </vt:vector>
  </HeadingPairs>
  <TitlesOfParts>
    <vt:vector size="64" baseType="lpstr">
      <vt:lpstr>Aptos</vt:lpstr>
      <vt:lpstr>Arial</vt:lpstr>
      <vt:lpstr>Bierstadt</vt:lpstr>
      <vt:lpstr>Calibri</vt:lpstr>
      <vt:lpstr>Fira Sans</vt:lpstr>
      <vt:lpstr>Times New Roman</vt:lpstr>
      <vt:lpstr>Wingdings</vt:lpstr>
      <vt:lpstr>GestaltVTI</vt:lpstr>
      <vt:lpstr>L’apprentissage du genre grammatical par des apprenant·es turcophones :  entre normes linguistiques et agentivité</vt:lpstr>
      <vt:lpstr>Origine de ma recherche :  une expérience de terrain</vt:lpstr>
      <vt:lpstr>Contexte de recherche</vt:lpstr>
      <vt:lpstr>Contexte de recherche</vt:lpstr>
      <vt:lpstr>Présentation PowerPoint</vt:lpstr>
      <vt:lpstr>Le genre grammatical, un enjeu didactique</vt:lpstr>
      <vt:lpstr>L’imaginaire linguistique (Houdebine, 2015)</vt:lpstr>
      <vt:lpstr>Les pratiques langagières féministes/queer</vt:lpstr>
      <vt:lpstr>Les pratiques langagières féministes/queer et la didactique du FLE</vt:lpstr>
      <vt:lpstr>Les pratiques langagières féministes/queer et la didactique du FLE</vt:lpstr>
      <vt:lpstr>Quel rôle pour la classe de langue-culture ?</vt:lpstr>
      <vt:lpstr>Quel rôle pour la classe de langue-culture ?</vt:lpstr>
      <vt:lpstr>Appropriation langagière et agentivité</vt:lpstr>
      <vt:lpstr>L’un des objectifs de la recherche : </vt:lpstr>
      <vt:lpstr>Questions de recherche</vt:lpstr>
      <vt:lpstr>Méthodologie </vt:lpstr>
      <vt:lpstr>Méthodologie </vt:lpstr>
      <vt:lpstr>Résultats</vt:lpstr>
      <vt:lpstr>1. Les attitudes :  l’imaginaire linguistique du sexisme de la langue française</vt:lpstr>
      <vt:lpstr>Des représentations partagées</vt:lpstr>
      <vt:lpstr>Des représentations partagées</vt:lpstr>
      <vt:lpstr>Des représentations partagées</vt:lpstr>
      <vt:lpstr>Sur l’invisibilisation des femmes</vt:lpstr>
      <vt:lpstr>Sur la binarisation de la langue</vt:lpstr>
      <vt:lpstr>Des différences genrées</vt:lpstr>
      <vt:lpstr>Des discours (rares) de refus</vt:lpstr>
      <vt:lpstr>Accord au pluriel pour un groupe mixte   (questionnaire A1)</vt:lpstr>
      <vt:lpstr>Des discours (rares) de refus</vt:lpstr>
      <vt:lpstr>2. Stratégies individuelles d’apprenant·es face à la règle du « masculin qui l’emporte »</vt:lpstr>
      <vt:lpstr>Stratégie de contournement</vt:lpstr>
      <vt:lpstr>Stratégie d’approfondissement</vt:lpstr>
      <vt:lpstr>Le code switching</vt:lpstr>
      <vt:lpstr>Alors… est-ce que l’apprentissage des pratiques langagières féministes/queer peut leur apporter quelque chose ? </vt:lpstr>
      <vt:lpstr>3. L’écriture inclusive : des usages qui se diffusent</vt:lpstr>
      <vt:lpstr>Présentation PowerPoint</vt:lpstr>
      <vt:lpstr>Présentation PowerPoint</vt:lpstr>
      <vt:lpstr>Les sujets du DELF</vt:lpstr>
      <vt:lpstr>Un risque de mécompréhension </vt:lpstr>
      <vt:lpstr>4. Les attitudes envers les pratiques langagières féministes/queer</vt:lpstr>
      <vt:lpstr>Présentation PowerPoint</vt:lpstr>
      <vt:lpstr>Présentation PowerPoint</vt:lpstr>
      <vt:lpstr>Présentation PowerPoint</vt:lpstr>
      <vt:lpstr>Attitudes positives</vt:lpstr>
      <vt:lpstr>Présentation PowerPoint</vt:lpstr>
      <vt:lpstr>Présentation PowerPoint</vt:lpstr>
      <vt:lpstr>Une différence genrée</vt:lpstr>
      <vt:lpstr>5. Paradoxe :  envie de l’utiliser / utilisation réelle </vt:lpstr>
      <vt:lpstr>5. Paradoxe :  envie de l’utiliser / utilisation réelle </vt:lpstr>
      <vt:lpstr>Présentation PowerPoint</vt:lpstr>
      <vt:lpstr>Présentation PowerPoint</vt:lpstr>
      <vt:lpstr>La question de l’acceptabilité</vt:lpstr>
      <vt:lpstr>Attitude nuancée : la question de l’acceptabilité</vt:lpstr>
      <vt:lpstr>Attitude nuancée : la question de l’acceptabilité</vt:lpstr>
      <vt:lpstr>Discussion</vt:lpstr>
      <vt:lpstr>Adhérer sans s’approprier : pourquoi ? Quelques hypothèses…</vt:lpstr>
      <vt:lpstr>Merci pour votre attention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Eleonore De Beaumont</dc:creator>
  <cp:lastModifiedBy>Eleonore De Beaumont</cp:lastModifiedBy>
  <cp:revision>57</cp:revision>
  <dcterms:created xsi:type="dcterms:W3CDTF">2026-04-14T11:35:29Z</dcterms:created>
  <dcterms:modified xsi:type="dcterms:W3CDTF">2026-06-25T13:04:53Z</dcterms:modified>
</cp:coreProperties>
</file>